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40"/>
  </p:handoutMasterIdLst>
  <p:sldIdLst>
    <p:sldId id="257" r:id="rId2"/>
    <p:sldId id="258" r:id="rId3"/>
    <p:sldId id="259" r:id="rId4"/>
    <p:sldId id="260" r:id="rId5"/>
    <p:sldId id="263" r:id="rId6"/>
    <p:sldId id="303" r:id="rId7"/>
    <p:sldId id="265" r:id="rId8"/>
    <p:sldId id="302" r:id="rId9"/>
    <p:sldId id="269" r:id="rId10"/>
    <p:sldId id="271" r:id="rId11"/>
    <p:sldId id="273" r:id="rId12"/>
    <p:sldId id="276" r:id="rId13"/>
    <p:sldId id="277" r:id="rId14"/>
    <p:sldId id="278" r:id="rId15"/>
    <p:sldId id="274" r:id="rId16"/>
    <p:sldId id="275" r:id="rId17"/>
    <p:sldId id="272"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304" r:id="rId33"/>
    <p:sldId id="293" r:id="rId34"/>
    <p:sldId id="294" r:id="rId35"/>
    <p:sldId id="295" r:id="rId36"/>
    <p:sldId id="296" r:id="rId37"/>
    <p:sldId id="297" r:id="rId38"/>
    <p:sldId id="298" r:id="rId3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15" autoAdjust="0"/>
    <p:restoredTop sz="94660"/>
  </p:normalViewPr>
  <p:slideViewPr>
    <p:cSldViewPr snapToGrid="0">
      <p:cViewPr>
        <p:scale>
          <a:sx n="100" d="100"/>
          <a:sy n="100" d="100"/>
        </p:scale>
        <p:origin x="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672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6"/>
          </a:xfrm>
          <a:prstGeom prst="rect">
            <a:avLst/>
          </a:prstGeom>
        </p:spPr>
        <p:txBody>
          <a:bodyPr vert="horz" lIns="91440" tIns="45720" rIns="91440" bIns="45720" rtlCol="0"/>
          <a:lstStyle>
            <a:lvl1pPr algn="r">
              <a:defRPr sz="1200"/>
            </a:lvl1pPr>
          </a:lstStyle>
          <a:p>
            <a:fld id="{45E58A33-4556-4FBA-8E47-75E8CA0FD586}" type="datetimeFigureOut">
              <a:rPr lang="en-US" smtClean="0"/>
              <a:t>4/6/2016</a:t>
            </a:fld>
            <a:endParaRPr lang="en-US"/>
          </a:p>
        </p:txBody>
      </p:sp>
      <p:sp>
        <p:nvSpPr>
          <p:cNvPr id="4" name="Footer Placeholder 3"/>
          <p:cNvSpPr>
            <a:spLocks noGrp="1"/>
          </p:cNvSpPr>
          <p:nvPr>
            <p:ph type="ftr" sz="quarter" idx="2"/>
          </p:nvPr>
        </p:nvSpPr>
        <p:spPr>
          <a:xfrm>
            <a:off x="1" y="8829676"/>
            <a:ext cx="3038475" cy="46672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6"/>
            <a:ext cx="3038475" cy="466726"/>
          </a:xfrm>
          <a:prstGeom prst="rect">
            <a:avLst/>
          </a:prstGeom>
        </p:spPr>
        <p:txBody>
          <a:bodyPr vert="horz" lIns="91440" tIns="45720" rIns="91440" bIns="45720" rtlCol="0" anchor="b"/>
          <a:lstStyle>
            <a:lvl1pPr algn="r">
              <a:defRPr sz="1200"/>
            </a:lvl1pPr>
          </a:lstStyle>
          <a:p>
            <a:fld id="{AA78F609-56B8-40FA-B69A-E12939C4AC92}" type="slidenum">
              <a:rPr lang="en-US" smtClean="0"/>
              <a:t>‹#›</a:t>
            </a:fld>
            <a:endParaRPr lang="en-US"/>
          </a:p>
        </p:txBody>
      </p:sp>
    </p:spTree>
    <p:extLst>
      <p:ext uri="{BB962C8B-B14F-4D97-AF65-F5344CB8AC3E}">
        <p14:creationId xmlns:p14="http://schemas.microsoft.com/office/powerpoint/2010/main" val="161297656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29C578-907E-46D4-95BD-296132894FCE}"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684513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29C578-907E-46D4-95BD-296132894FCE}"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3137791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29C578-907E-46D4-95BD-296132894FCE}"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3907311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29C578-907E-46D4-95BD-296132894FCE}"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104230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29C578-907E-46D4-95BD-296132894FCE}"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408958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29C578-907E-46D4-95BD-296132894FCE}" type="datetimeFigureOut">
              <a:rPr lang="en-US" smtClean="0"/>
              <a:t>4/6/2016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305149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29C578-907E-46D4-95BD-296132894FCE}" type="datetimeFigureOut">
              <a:rPr lang="en-US" smtClean="0"/>
              <a:t>4/6/2016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745052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29C578-907E-46D4-95BD-296132894FCE}" type="datetimeFigureOut">
              <a:rPr lang="en-US" smtClean="0"/>
              <a:t>4/6/2016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2399901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29C578-907E-46D4-95BD-296132894FCE}" type="datetimeFigureOut">
              <a:rPr lang="en-US" smtClean="0"/>
              <a:t>4/6/2016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3498886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29C578-907E-46D4-95BD-296132894FCE}" type="datetimeFigureOut">
              <a:rPr lang="en-US" smtClean="0"/>
              <a:t>4/6/2016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2335611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29C578-907E-46D4-95BD-296132894FCE}" type="datetimeFigureOut">
              <a:rPr lang="en-US" smtClean="0"/>
              <a:t>4/6/2016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4247674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29C578-907E-46D4-95BD-296132894FCE}" type="datetimeFigureOut">
              <a:rPr lang="en-US" smtClean="0"/>
              <a:t>4/6/2016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813DDB-C8F7-4C00-95F3-2B5C8D079800}" type="slidenum">
              <a:rPr lang="en-US" smtClean="0"/>
              <a:t>‹#›</a:t>
            </a:fld>
            <a:endParaRPr lang="en-US"/>
          </a:p>
        </p:txBody>
      </p:sp>
    </p:spTree>
    <p:extLst>
      <p:ext uri="{BB962C8B-B14F-4D97-AF65-F5344CB8AC3E}">
        <p14:creationId xmlns:p14="http://schemas.microsoft.com/office/powerpoint/2010/main" val="2121901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www.nearfieldcommunication.org/how-it-works.html" TargetMode="External"/><Relationship Id="rId3" Type="http://schemas.openxmlformats.org/officeDocument/2006/relationships/hyperlink" Target="http://electronicdesign.com/communications/fundamentals-short-range-wireless-technology" TargetMode="External"/><Relationship Id="rId7" Type="http://schemas.openxmlformats.org/officeDocument/2006/relationships/hyperlink" Target="http://www.nxp.com/techzones/nfc-zone/news.html" TargetMode="External"/><Relationship Id="rId2" Type="http://schemas.openxmlformats.org/officeDocument/2006/relationships/hyperlink" Target="http://www.radio-electronics.com/info/wireless/nfc/near-field-communications-tutorial.php" TargetMode="External"/><Relationship Id="rId1" Type="http://schemas.openxmlformats.org/officeDocument/2006/relationships/slideLayout" Target="../slideLayouts/slideLayout7.xml"/><Relationship Id="rId6" Type="http://schemas.openxmlformats.org/officeDocument/2006/relationships/hyperlink" Target="http://www.nxp.com/techzones/nfc-zone/overview.html" TargetMode="External"/><Relationship Id="rId5" Type="http://schemas.openxmlformats.org/officeDocument/2006/relationships/hyperlink" Target="http://education-portal.com/academy/lesson/short-range-wireless-communication-bluetooth-zigbee-infrared-transmission.html#lesson" TargetMode="External"/><Relationship Id="rId4" Type="http://schemas.openxmlformats.org/officeDocument/2006/relationships/hyperlink" Target="NULL" TargetMode="External"/><Relationship Id="rId9" Type="http://schemas.openxmlformats.org/officeDocument/2006/relationships/hyperlink" Target="http://www.slideshare.net/akshatrohatgi/nfc-technical-presentation?related=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slideshare.net/NehaSingh145/nfc-technology-27491511?qid=2b587069-0fd9-4c1f-ad64-ba20c37de4cc&amp;v=default&amp;b=&amp;from_search=2" TargetMode="External"/><Relationship Id="rId2" Type="http://schemas.openxmlformats.org/officeDocument/2006/relationships/hyperlink" Target="http://www.slideshare.net/NFC-Forum/nfc-in-action-conference?qid=1fd0de69-a16e-4c94-9b17-699bcecc74ff&amp;v=qf1&amp;b=&amp;from_search=12" TargetMode="External"/><Relationship Id="rId1" Type="http://schemas.openxmlformats.org/officeDocument/2006/relationships/slideLayout" Target="../slideLayouts/slideLayout7.xml"/><Relationship Id="rId4" Type="http://schemas.openxmlformats.org/officeDocument/2006/relationships/hyperlink" Target="http://near-field.blogspot.com/p/pros-cons.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a:xfrm>
            <a:off x="2209800" y="1371600"/>
            <a:ext cx="7772400" cy="1779588"/>
          </a:xfrm>
        </p:spPr>
        <p:txBody>
          <a:bodyPr/>
          <a:lstStyle/>
          <a:p>
            <a:pPr eaLnBrk="1" hangingPunct="1"/>
            <a:r>
              <a:rPr lang="en-US" altLang="en-US" dirty="0"/>
              <a:t>Near Field Communication (NFC)</a:t>
            </a:r>
          </a:p>
        </p:txBody>
      </p:sp>
      <p:sp>
        <p:nvSpPr>
          <p:cNvPr id="6147" name="Subtitle 2"/>
          <p:cNvSpPr>
            <a:spLocks noGrp="1"/>
          </p:cNvSpPr>
          <p:nvPr>
            <p:ph type="subTitle" idx="1"/>
          </p:nvPr>
        </p:nvSpPr>
        <p:spPr>
          <a:xfrm>
            <a:off x="2895600" y="3556000"/>
            <a:ext cx="6400800" cy="1473200"/>
          </a:xfrm>
        </p:spPr>
        <p:txBody>
          <a:bodyPr/>
          <a:lstStyle/>
          <a:p>
            <a:pPr eaLnBrk="1" hangingPunct="1"/>
            <a:r>
              <a:rPr lang="en-US" altLang="en-US"/>
              <a:t>EE174 – SJSU</a:t>
            </a:r>
          </a:p>
          <a:p>
            <a:pPr eaLnBrk="1" hangingPunct="1"/>
            <a:r>
              <a:rPr lang="en-US" altLang="en-US"/>
              <a:t>Tan Nguyen</a:t>
            </a:r>
          </a:p>
        </p:txBody>
      </p:sp>
    </p:spTree>
    <p:extLst>
      <p:ext uri="{BB962C8B-B14F-4D97-AF65-F5344CB8AC3E}">
        <p14:creationId xmlns:p14="http://schemas.microsoft.com/office/powerpoint/2010/main" val="2445304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image.slidesharecdn.com/nfc-120827094647-phpapp01/95/nfc-technical-presentation-6-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96850"/>
            <a:ext cx="10502900" cy="611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00100" y="5792569"/>
            <a:ext cx="11214100" cy="646331"/>
          </a:xfrm>
          <a:prstGeom prst="rect">
            <a:avLst/>
          </a:prstGeom>
        </p:spPr>
        <p:txBody>
          <a:bodyPr wrap="square">
            <a:spAutoFit/>
          </a:bodyPr>
          <a:lstStyle/>
          <a:p>
            <a:r>
              <a:rPr lang="en-US" dirty="0">
                <a:solidFill>
                  <a:srgbClr val="555555"/>
                </a:solidFill>
              </a:rPr>
              <a:t>10% ASK modulation means ASK modulation in which modulation index will range between 8% and 14</a:t>
            </a:r>
            <a:r>
              <a:rPr lang="en-US" dirty="0" smtClean="0">
                <a:solidFill>
                  <a:srgbClr val="555555"/>
                </a:solidFill>
              </a:rPr>
              <a:t>%.</a:t>
            </a:r>
          </a:p>
          <a:p>
            <a:r>
              <a:rPr lang="en-US" dirty="0"/>
              <a:t>In 100% ASK modulation, unmodulated signal amplitude and modulated signal amplitude is almost equal.  </a:t>
            </a:r>
            <a:r>
              <a:rPr lang="en-US" dirty="0">
                <a:solidFill>
                  <a:srgbClr val="555555"/>
                </a:solidFill>
                <a:latin typeface="Arial" panose="020B0604020202020204" pitchFamily="34" charset="0"/>
              </a:rPr>
              <a:t> </a:t>
            </a:r>
            <a:endParaRPr lang="en-US" dirty="0"/>
          </a:p>
        </p:txBody>
      </p:sp>
    </p:spTree>
    <p:extLst>
      <p:ext uri="{BB962C8B-B14F-4D97-AF65-F5344CB8AC3E}">
        <p14:creationId xmlns:p14="http://schemas.microsoft.com/office/powerpoint/2010/main" val="3887171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image.slidesharecdn.com/nfc-120827094647-phpapp01/95/nfc-technical-presentation-8-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57175"/>
            <a:ext cx="108712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491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ChangeArrowheads="1"/>
          </p:cNvSpPr>
          <p:nvPr/>
        </p:nvSpPr>
        <p:spPr bwMode="auto">
          <a:xfrm>
            <a:off x="2057400" y="603250"/>
            <a:ext cx="8458200" cy="2654300"/>
          </a:xfrm>
          <a:prstGeom prst="rect">
            <a:avLst/>
          </a:prstGeom>
          <a:solidFill>
            <a:srgbClr val="FFFFFF"/>
          </a:solidFill>
          <a:ln>
            <a:noFill/>
          </a:ln>
          <a:effectLst/>
          <a:extLst/>
        </p:spPr>
        <p:txBody>
          <a:bodyPr tIns="126960" bIns="63480" anchor="ctr">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576263" indent="-2730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855663"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1462088"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1919288"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376488"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2833688"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290888"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algn="ctr">
              <a:spcBef>
                <a:spcPct val="0"/>
              </a:spcBef>
              <a:buClrTx/>
              <a:buSzTx/>
              <a:buFontTx/>
              <a:buNone/>
              <a:defRPr/>
            </a:pPr>
            <a:r>
              <a:rPr lang="en-US" altLang="en-US" sz="4000" dirty="0">
                <a:solidFill>
                  <a:srgbClr val="333333"/>
                </a:solidFill>
                <a:latin typeface="+mn-lt"/>
              </a:rPr>
              <a:t>NFC and Manchester coding</a:t>
            </a:r>
          </a:p>
          <a:p>
            <a:pPr>
              <a:spcBef>
                <a:spcPct val="0"/>
              </a:spcBef>
              <a:buClrTx/>
              <a:buSzTx/>
              <a:buFontTx/>
              <a:buNone/>
              <a:defRPr/>
            </a:pPr>
            <a:r>
              <a:rPr lang="en-US" altLang="en-US" dirty="0">
                <a:solidFill>
                  <a:srgbClr val="333333"/>
                </a:solidFill>
                <a:latin typeface="+mn-lt"/>
              </a:rPr>
              <a:t>Manchester coding is used for the majority of cases for the NFC communications. The Manchester coding </a:t>
            </a:r>
            <a:r>
              <a:rPr lang="en-US" altLang="en-US" dirty="0" err="1">
                <a:solidFill>
                  <a:srgbClr val="333333"/>
                </a:solidFill>
                <a:latin typeface="+mn-lt"/>
              </a:rPr>
              <a:t>utilises</a:t>
            </a:r>
            <a:r>
              <a:rPr lang="en-US" altLang="en-US" dirty="0">
                <a:solidFill>
                  <a:srgbClr val="333333"/>
                </a:solidFill>
                <a:latin typeface="+mn-lt"/>
              </a:rPr>
              <a:t> the two different transitions that may occur at the midpoint of a period. A low-to-high transition expresses a 0 bit, whereas a high-to-low transition stands for a 1 bit.</a:t>
            </a:r>
          </a:p>
        </p:txBody>
      </p:sp>
      <p:pic>
        <p:nvPicPr>
          <p:cNvPr id="25603" name="Picture 2" descr="Manchester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581400"/>
            <a:ext cx="358140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1"/>
          <p:cNvSpPr>
            <a:spLocks noChangeArrowheads="1"/>
          </p:cNvSpPr>
          <p:nvPr/>
        </p:nvSpPr>
        <p:spPr bwMode="auto">
          <a:xfrm>
            <a:off x="2514600" y="6324600"/>
            <a:ext cx="624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solidFill>
                  <a:srgbClr val="333333"/>
                </a:solidFill>
                <a:latin typeface="Droid Sans"/>
              </a:rPr>
              <a:t>Manchester coding used for NFC data transfer</a:t>
            </a:r>
            <a:endParaRPr lang="en-US" altLang="en-US">
              <a:solidFill>
                <a:srgbClr val="333333"/>
              </a:solidFill>
              <a:latin typeface="Droid Sans"/>
            </a:endParaRPr>
          </a:p>
        </p:txBody>
      </p:sp>
    </p:spTree>
    <p:extLst>
      <p:ext uri="{BB962C8B-B14F-4D97-AF65-F5344CB8AC3E}">
        <p14:creationId xmlns:p14="http://schemas.microsoft.com/office/powerpoint/2010/main" val="305455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1790700" y="461963"/>
            <a:ext cx="8686800" cy="2222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126960" bIns="6348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a:solidFill>
                  <a:srgbClr val="333333"/>
                </a:solidFill>
                <a:latin typeface="Candara" panose="020E0502030303020204" pitchFamily="34" charset="0"/>
              </a:rPr>
              <a:t>NFC and Modified Miller coding</a:t>
            </a:r>
          </a:p>
          <a:p>
            <a:r>
              <a:rPr lang="en-US" altLang="en-US" sz="2400">
                <a:solidFill>
                  <a:srgbClr val="333333"/>
                </a:solidFill>
                <a:latin typeface="Candara" panose="020E0502030303020204" pitchFamily="34" charset="0"/>
              </a:rPr>
              <a:t>Depending on the information to be transmitted, bits are coded as shown below. A high or "1" is always encoded inth e same way, but a low or "0" is encoded differently dependent upon what preceded it.</a:t>
            </a:r>
          </a:p>
        </p:txBody>
      </p:sp>
      <p:pic>
        <p:nvPicPr>
          <p:cNvPr id="26627" name="Picture 2" descr="Modified Miller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894014"/>
            <a:ext cx="73914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1"/>
          <p:cNvSpPr>
            <a:spLocks noChangeArrowheads="1"/>
          </p:cNvSpPr>
          <p:nvPr/>
        </p:nvSpPr>
        <p:spPr bwMode="auto">
          <a:xfrm>
            <a:off x="1143000" y="5715001"/>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solidFill>
                  <a:srgbClr val="333333"/>
                </a:solidFill>
                <a:latin typeface="Droid Sans"/>
              </a:rPr>
              <a:t>Modified Miller coding used for NFC data transfer</a:t>
            </a:r>
            <a:br>
              <a:rPr lang="en-US" altLang="en-US" b="1">
                <a:solidFill>
                  <a:srgbClr val="333333"/>
                </a:solidFill>
                <a:latin typeface="Droid Sans"/>
              </a:rPr>
            </a:br>
            <a:r>
              <a:rPr lang="en-US" altLang="en-US" b="1">
                <a:solidFill>
                  <a:srgbClr val="333333"/>
                </a:solidFill>
                <a:latin typeface="Droid Sans"/>
              </a:rPr>
              <a:t>used for 106 kbps active device transfers</a:t>
            </a:r>
            <a:endParaRPr lang="en-US" altLang="en-US">
              <a:solidFill>
                <a:srgbClr val="333333"/>
              </a:solidFill>
              <a:latin typeface="Droid Sans"/>
            </a:endParaRPr>
          </a:p>
        </p:txBody>
      </p:sp>
    </p:spTree>
    <p:extLst>
      <p:ext uri="{BB962C8B-B14F-4D97-AF65-F5344CB8AC3E}">
        <p14:creationId xmlns:p14="http://schemas.microsoft.com/office/powerpoint/2010/main" val="426616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905000" y="3810000"/>
          <a:ext cx="8229600" cy="2560640"/>
        </p:xfrm>
        <a:graphic>
          <a:graphicData uri="http://schemas.openxmlformats.org/drawingml/2006/table">
            <a:tbl>
              <a:tblPr/>
              <a:tblGrid>
                <a:gridCol w="2743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640160">
                <a:tc>
                  <a:txBody>
                    <a:bodyPr/>
                    <a:lstStyle/>
                    <a:p>
                      <a:pPr algn="ctr" fontAlgn="t"/>
                      <a:r>
                        <a:rPr lang="en-US" sz="1800" b="0" cap="all" dirty="0">
                          <a:solidFill>
                            <a:srgbClr val="FFFFFF"/>
                          </a:solidFill>
                          <a:effectLst/>
                        </a:rPr>
                        <a:t>DATA RATE</a:t>
                      </a:r>
                      <a:br>
                        <a:rPr lang="en-US" sz="1800" b="0" cap="all" dirty="0">
                          <a:solidFill>
                            <a:srgbClr val="FFFFFF"/>
                          </a:solidFill>
                          <a:effectLst/>
                        </a:rPr>
                      </a:br>
                      <a:r>
                        <a:rPr lang="en-US" sz="1800" b="0" cap="all" dirty="0">
                          <a:solidFill>
                            <a:srgbClr val="FFFFFF"/>
                          </a:solidFill>
                          <a:effectLst/>
                        </a:rPr>
                        <a:t>KBPS</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333333"/>
                    </a:solidFill>
                  </a:tcPr>
                </a:tc>
                <a:tc>
                  <a:txBody>
                    <a:bodyPr/>
                    <a:lstStyle/>
                    <a:p>
                      <a:pPr algn="ctr" fontAlgn="t"/>
                      <a:r>
                        <a:rPr lang="en-US" sz="1800" b="0" cap="all" dirty="0">
                          <a:solidFill>
                            <a:srgbClr val="FFFFFF"/>
                          </a:solidFill>
                          <a:effectLst/>
                        </a:rPr>
                        <a:t>ACTIVE DEVICE</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333333"/>
                    </a:solidFill>
                  </a:tcPr>
                </a:tc>
                <a:tc>
                  <a:txBody>
                    <a:bodyPr/>
                    <a:lstStyle/>
                    <a:p>
                      <a:pPr algn="ctr" fontAlgn="t"/>
                      <a:r>
                        <a:rPr lang="en-US" sz="1800" b="0" cap="all">
                          <a:solidFill>
                            <a:srgbClr val="FFFFFF"/>
                          </a:solidFill>
                          <a:effectLst/>
                        </a:rPr>
                        <a:t>PASSIVE DEVICE</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333333"/>
                    </a:solidFill>
                  </a:tcPr>
                </a:tc>
                <a:extLst>
                  <a:ext uri="{0D108BD9-81ED-4DB2-BD59-A6C34878D82A}">
                    <a16:rowId xmlns:a16="http://schemas.microsoft.com/office/drawing/2014/main" xmlns="" val="10000"/>
                  </a:ext>
                </a:extLst>
              </a:tr>
              <a:tr h="640160">
                <a:tc>
                  <a:txBody>
                    <a:bodyPr/>
                    <a:lstStyle/>
                    <a:p>
                      <a:pPr algn="ctr" fontAlgn="t"/>
                      <a:r>
                        <a:rPr lang="en-US" sz="1800" b="0">
                          <a:effectLst/>
                        </a:rPr>
                        <a:t>106</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800" b="0" dirty="0">
                          <a:effectLst/>
                        </a:rPr>
                        <a:t>Modified Miller, 100%, ASK</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800" b="0" dirty="0">
                          <a:effectLst/>
                        </a:rPr>
                        <a:t>Manchester, 10%, ASK</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extLst>
                  <a:ext uri="{0D108BD9-81ED-4DB2-BD59-A6C34878D82A}">
                    <a16:rowId xmlns:a16="http://schemas.microsoft.com/office/drawing/2014/main" xmlns="" val="10001"/>
                  </a:ext>
                </a:extLst>
              </a:tr>
              <a:tr h="640160">
                <a:tc>
                  <a:txBody>
                    <a:bodyPr/>
                    <a:lstStyle/>
                    <a:p>
                      <a:pPr algn="ctr" fontAlgn="t"/>
                      <a:r>
                        <a:rPr lang="en-US" sz="1800" b="0">
                          <a:effectLst/>
                        </a:rPr>
                        <a:t>212</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800" b="0">
                          <a:effectLst/>
                        </a:rPr>
                        <a:t>Manchester, 10%, ASK</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800" b="0">
                          <a:effectLst/>
                        </a:rPr>
                        <a:t>Manchester, 10%, ASK</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extLst>
                  <a:ext uri="{0D108BD9-81ED-4DB2-BD59-A6C34878D82A}">
                    <a16:rowId xmlns:a16="http://schemas.microsoft.com/office/drawing/2014/main" xmlns="" val="10002"/>
                  </a:ext>
                </a:extLst>
              </a:tr>
              <a:tr h="640160">
                <a:tc>
                  <a:txBody>
                    <a:bodyPr/>
                    <a:lstStyle/>
                    <a:p>
                      <a:pPr algn="ctr" fontAlgn="t"/>
                      <a:r>
                        <a:rPr lang="en-US" sz="1800" b="0">
                          <a:effectLst/>
                        </a:rPr>
                        <a:t>424</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800" b="0">
                          <a:effectLst/>
                        </a:rPr>
                        <a:t>Manchester, 10%, ASK</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800" b="0" dirty="0">
                          <a:effectLst/>
                        </a:rPr>
                        <a:t>Manchester, 10%, ASK</a:t>
                      </a:r>
                    </a:p>
                  </a:txBody>
                  <a:tcPr marL="91441" marR="91441" marT="45706" marB="4570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extLst>
                  <a:ext uri="{0D108BD9-81ED-4DB2-BD59-A6C34878D82A}">
                    <a16:rowId xmlns:a16="http://schemas.microsoft.com/office/drawing/2014/main" xmlns="" val="10003"/>
                  </a:ext>
                </a:extLst>
              </a:tr>
            </a:tbl>
          </a:graphicData>
        </a:graphic>
      </p:graphicFrame>
      <p:sp>
        <p:nvSpPr>
          <p:cNvPr id="27672" name="Rectangle 1"/>
          <p:cNvSpPr>
            <a:spLocks noChangeArrowheads="1"/>
          </p:cNvSpPr>
          <p:nvPr/>
        </p:nvSpPr>
        <p:spPr bwMode="auto">
          <a:xfrm>
            <a:off x="1905000" y="392114"/>
            <a:ext cx="8458200" cy="2962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126960" bIns="6348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a:solidFill>
                  <a:srgbClr val="333333"/>
                </a:solidFill>
                <a:latin typeface="Droid Sans"/>
              </a:rPr>
              <a:t>NFC RF signal coding</a:t>
            </a:r>
          </a:p>
          <a:p>
            <a:r>
              <a:rPr lang="en-US" altLang="en-US" sz="2400">
                <a:solidFill>
                  <a:srgbClr val="333333"/>
                </a:solidFill>
                <a:latin typeface="Candara" panose="020E0502030303020204" pitchFamily="34" charset="0"/>
              </a:rPr>
              <a:t>NFC employs two different coding systems on the RF signal to transfer data. In most cases a level of 10% modulation is used, with a Manchester coding format. However for an active device transmitting data at 106 kbps, a modified Miller coding scheme is used with 100% modulation. In all other cases Manchester coding is used with a modulation ratio of 10%.</a:t>
            </a:r>
            <a:endParaRPr lang="en-US" altLang="en-US" sz="4800">
              <a:latin typeface="Candara" panose="020E0502030303020204" pitchFamily="34" charset="0"/>
            </a:endParaRPr>
          </a:p>
        </p:txBody>
      </p:sp>
    </p:spTree>
    <p:extLst>
      <p:ext uri="{BB962C8B-B14F-4D97-AF65-F5344CB8AC3E}">
        <p14:creationId xmlns:p14="http://schemas.microsoft.com/office/powerpoint/2010/main" val="3536419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image.slidesharecdn.com/nfc-120827094647-phpapp01/95/nfc-technical-presentation-9-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381000"/>
            <a:ext cx="10083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4572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image.slidesharecdn.com/nfc-120827094647-phpapp01/95/nfc-technical-presentation-10-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09550"/>
            <a:ext cx="10363200" cy="653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8939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image.slidesharecdn.com/nfc-120827094647-phpapp01/95/nfc-technical-presentation-11-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285750"/>
            <a:ext cx="10947400" cy="626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92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image.slidesharecdn.com/nfc-120827094647-phpapp01/95/nfc-technical-presentation-12-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7997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image.slidesharecdn.com/nfcinactionconference10-141016085223-conversion-gate02/95/nfc-in-action-conference-5-638.jpg?cb=14134688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988" y="228601"/>
            <a:ext cx="8837612" cy="639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47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0" y="762001"/>
            <a:ext cx="4419600" cy="646113"/>
          </a:xfrm>
          <a:prstGeom prst="rect">
            <a:avLst/>
          </a:prstGeom>
          <a:noFill/>
        </p:spPr>
        <p:txBody>
          <a:bodyPr>
            <a:spAutoFit/>
          </a:bodyPr>
          <a:lstStyle/>
          <a:p>
            <a:pPr algn="ctr">
              <a:defRPr/>
            </a:pPr>
            <a:r>
              <a:rPr lang="en-US" sz="3600" b="1" dirty="0">
                <a:latin typeface="+mj-lt"/>
              </a:rPr>
              <a:t>OBJECTIVES</a:t>
            </a:r>
            <a:endParaRPr lang="en-US" sz="3200" b="1" dirty="0">
              <a:latin typeface="+mj-lt"/>
            </a:endParaRPr>
          </a:p>
        </p:txBody>
      </p:sp>
      <p:sp>
        <p:nvSpPr>
          <p:cNvPr id="7171" name="TextBox 2"/>
          <p:cNvSpPr txBox="1">
            <a:spLocks noChangeArrowheads="1"/>
          </p:cNvSpPr>
          <p:nvPr/>
        </p:nvSpPr>
        <p:spPr bwMode="auto">
          <a:xfrm>
            <a:off x="1905000" y="2209801"/>
            <a:ext cx="84582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3200" b="1">
                <a:latin typeface="Candara" panose="020E0502030303020204" pitchFamily="34" charset="0"/>
              </a:rPr>
              <a:t>RFID</a:t>
            </a:r>
          </a:p>
          <a:p>
            <a:pPr eaLnBrk="1" hangingPunct="1">
              <a:buFont typeface="Arial" panose="020B0604020202020204" pitchFamily="34" charset="0"/>
              <a:buChar char="•"/>
            </a:pPr>
            <a:r>
              <a:rPr lang="en-US" altLang="en-US" sz="3200" b="1">
                <a:latin typeface="Candara" panose="020E0502030303020204" pitchFamily="34" charset="0"/>
              </a:rPr>
              <a:t>NFC</a:t>
            </a:r>
          </a:p>
          <a:p>
            <a:pPr lvl="1" eaLnBrk="1" hangingPunct="1">
              <a:buFont typeface="Arial" panose="020B0604020202020204" pitchFamily="34" charset="0"/>
              <a:buChar char="•"/>
            </a:pPr>
            <a:r>
              <a:rPr lang="en-US" altLang="en-US" sz="3200" b="1">
                <a:latin typeface="Candara" panose="020E0502030303020204" pitchFamily="34" charset="0"/>
              </a:rPr>
              <a:t>NFC Operations</a:t>
            </a:r>
          </a:p>
          <a:p>
            <a:pPr lvl="1" eaLnBrk="1" hangingPunct="1">
              <a:buFont typeface="Arial" panose="020B0604020202020204" pitchFamily="34" charset="0"/>
              <a:buChar char="•"/>
            </a:pPr>
            <a:r>
              <a:rPr lang="en-US" altLang="en-US" sz="3200" b="1">
                <a:latin typeface="Candara" panose="020E0502030303020204" pitchFamily="34" charset="0"/>
              </a:rPr>
              <a:t>NFC Applications</a:t>
            </a:r>
          </a:p>
          <a:p>
            <a:pPr lvl="1" eaLnBrk="1" hangingPunct="1">
              <a:buFont typeface="Arial" panose="020B0604020202020204" pitchFamily="34" charset="0"/>
              <a:buChar char="•"/>
            </a:pPr>
            <a:r>
              <a:rPr lang="en-US" altLang="en-US" sz="3200" b="1">
                <a:latin typeface="Candara" panose="020E0502030303020204" pitchFamily="34" charset="0"/>
              </a:rPr>
              <a:t>NFC Advantages/Disadvantages</a:t>
            </a:r>
          </a:p>
          <a:p>
            <a:pPr lvl="1" eaLnBrk="1" hangingPunct="1">
              <a:buFont typeface="Arial" panose="020B0604020202020204" pitchFamily="34" charset="0"/>
              <a:buChar char="•"/>
            </a:pPr>
            <a:r>
              <a:rPr lang="en-US" altLang="en-US" sz="3200" b="1">
                <a:latin typeface="Candara" panose="020E0502030303020204" pitchFamily="34" charset="0"/>
              </a:rPr>
              <a:t>Summary</a:t>
            </a:r>
          </a:p>
        </p:txBody>
      </p:sp>
    </p:spTree>
    <p:extLst>
      <p:ext uri="{BB962C8B-B14F-4D97-AF65-F5344CB8AC3E}">
        <p14:creationId xmlns:p14="http://schemas.microsoft.com/office/powerpoint/2010/main" val="13894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image.slidesharecdn.com/nfc-120827094647-phpapp01/95/nfc-technical-presentation-13-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1450"/>
            <a:ext cx="8915400" cy="668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824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609600"/>
            <a:ext cx="8474075" cy="5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002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990600"/>
            <a:ext cx="8843963"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889375" y="457201"/>
            <a:ext cx="4419600" cy="646113"/>
          </a:xfrm>
          <a:prstGeom prst="rect">
            <a:avLst/>
          </a:prstGeom>
          <a:noFill/>
        </p:spPr>
        <p:txBody>
          <a:bodyPr>
            <a:spAutoFit/>
          </a:bodyPr>
          <a:lstStyle/>
          <a:p>
            <a:pPr algn="ctr">
              <a:defRPr/>
            </a:pPr>
            <a:r>
              <a:rPr lang="en-US" sz="3600" b="1" dirty="0">
                <a:latin typeface="+mj-lt"/>
              </a:rPr>
              <a:t>DATA RATE &amp; RANGE</a:t>
            </a:r>
            <a:endParaRPr lang="en-US" sz="3200" b="1" dirty="0">
              <a:latin typeface="+mj-lt"/>
            </a:endParaRPr>
          </a:p>
        </p:txBody>
      </p:sp>
    </p:spTree>
    <p:extLst>
      <p:ext uri="{BB962C8B-B14F-4D97-AF65-F5344CB8AC3E}">
        <p14:creationId xmlns:p14="http://schemas.microsoft.com/office/powerpoint/2010/main" val="300407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image.slidesharecdn.com/nfc-120827094647-phpapp01/95/nfc-technical-presentation-15-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42900"/>
            <a:ext cx="868680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5426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image.slidesharecdn.com/nfc-120827094647-phpapp01/95/nfc-technical-presentation-16-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5250"/>
            <a:ext cx="861060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42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image.slidesharecdn.com/nfc-120827094647-phpapp01/95/nfc-technical-presentation-17-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4800"/>
            <a:ext cx="838200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33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image.slidesharecdn.com/nfc-120827094647-phpapp01/95/nfc-technical-presentation-18-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42900"/>
            <a:ext cx="8458200" cy="634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54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image.slidesharecdn.com/nfc-120827094647-phpapp01/95/nfc-technical-presentation-19-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14300"/>
            <a:ext cx="8458200" cy="634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783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image.slidesharecdn.com/nfc-120827094647-phpapp01/95/nfc-technical-presentation-21-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66700"/>
            <a:ext cx="83820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9083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image.slidesharecdn.com/nfc-120827094647-phpapp01/95/nfc-technical-presentation-14-728.jpg?cb=13460788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47650"/>
            <a:ext cx="8407400"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615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647700" y="1179514"/>
            <a:ext cx="10668000" cy="4801314"/>
          </a:xfrm>
          <a:prstGeom prst="rect">
            <a:avLst/>
          </a:prstGeom>
          <a:noFill/>
          <a:ln>
            <a:noFill/>
          </a:ln>
          <a:extLst/>
        </p:spPr>
        <p:txBody>
          <a:bodyPr wrap="square">
            <a:spAutoFit/>
          </a:bodyPr>
          <a:lstStyle>
            <a:lvl1pPr>
              <a:spcBef>
                <a:spcPct val="20000"/>
              </a:spcBef>
              <a:buClr>
                <a:schemeClr val="accent1"/>
              </a:buClr>
              <a:buSzPct val="100000"/>
              <a:buFont typeface="Symbol" panose="05050102010706020507" pitchFamily="18" charset="2"/>
              <a:buChar char=""/>
              <a:defRPr sz="2400">
                <a:solidFill>
                  <a:schemeClr val="tx2"/>
                </a:solidFill>
                <a:latin typeface="Candara" panose="020E0502030303020204" pitchFamily="34" charset="0"/>
              </a:defRPr>
            </a:lvl1pPr>
            <a:lvl2pPr marL="742950" indent="-285750">
              <a:spcBef>
                <a:spcPct val="20000"/>
              </a:spcBef>
              <a:buClr>
                <a:schemeClr val="accent1"/>
              </a:buClr>
              <a:buSzPct val="100000"/>
              <a:buFont typeface="Symbol" panose="05050102010706020507" pitchFamily="18" charset="2"/>
              <a:buChar char=""/>
              <a:defRPr sz="2200">
                <a:solidFill>
                  <a:schemeClr val="tx2"/>
                </a:solidFill>
                <a:latin typeface="Candara" panose="020E0502030303020204" pitchFamily="34" charset="0"/>
              </a:defRPr>
            </a:lvl2pPr>
            <a:lvl3pPr marL="11430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3pPr>
            <a:lvl4pPr marL="1600200" indent="-228600">
              <a:spcBef>
                <a:spcPct val="20000"/>
              </a:spcBef>
              <a:buClr>
                <a:schemeClr val="accent1"/>
              </a:buClr>
              <a:buSzPct val="100000"/>
              <a:buFont typeface="Symbol" panose="05050102010706020507" pitchFamily="18" charset="2"/>
              <a:buChar char=""/>
              <a:defRPr sz="2000">
                <a:solidFill>
                  <a:schemeClr val="tx2"/>
                </a:solidFill>
                <a:latin typeface="Candara" panose="020E0502030303020204" pitchFamily="34" charset="0"/>
              </a:defRPr>
            </a:lvl4pPr>
            <a:lvl5pPr marL="2057400" indent="-228600">
              <a:spcBef>
                <a:spcPct val="20000"/>
              </a:spcBef>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5pPr>
            <a:lvl6pPr marL="25146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6pPr>
            <a:lvl7pPr marL="29718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7pPr>
            <a:lvl8pPr marL="34290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8pPr>
            <a:lvl9pPr marL="3886200" indent="-228600" eaLnBrk="0" fontAlgn="base" hangingPunct="0">
              <a:spcBef>
                <a:spcPct val="20000"/>
              </a:spcBef>
              <a:spcAft>
                <a:spcPct val="0"/>
              </a:spcAft>
              <a:buClr>
                <a:schemeClr val="accent1"/>
              </a:buClr>
              <a:buSzPct val="100000"/>
              <a:buFont typeface="Symbol" panose="05050102010706020507" pitchFamily="18" charset="2"/>
              <a:buChar char=""/>
              <a:defRPr sz="1600">
                <a:solidFill>
                  <a:schemeClr val="tx2"/>
                </a:solidFill>
                <a:latin typeface="Candara" panose="020E0502030303020204" pitchFamily="34" charset="0"/>
              </a:defRPr>
            </a:lvl9pPr>
          </a:lstStyle>
          <a:p>
            <a:pPr marL="342900" indent="-342900">
              <a:spcBef>
                <a:spcPct val="0"/>
              </a:spcBef>
              <a:buClrTx/>
              <a:buSzTx/>
              <a:buFont typeface="Arial" panose="020B0604020202020204" pitchFamily="34" charset="0"/>
              <a:buChar char="•"/>
              <a:defRPr/>
            </a:pPr>
            <a:r>
              <a:rPr lang="en-US" altLang="en-US" dirty="0">
                <a:solidFill>
                  <a:schemeClr val="tx1"/>
                </a:solidFill>
              </a:rPr>
              <a:t>Radio-Frequency Identification (RFID) is the use of radio waves to read and capture information stored on a tag attached to an object.  A tag can be read from up to several feet away and does not need to be within direct line-of-sight of the reader to be tracked. </a:t>
            </a:r>
          </a:p>
          <a:p>
            <a:pPr marL="342900" indent="-342900">
              <a:spcBef>
                <a:spcPct val="0"/>
              </a:spcBef>
              <a:buClrTx/>
              <a:buSzTx/>
              <a:buFont typeface="Arial" panose="020B0604020202020204" pitchFamily="34" charset="0"/>
              <a:buChar char="•"/>
              <a:defRPr/>
            </a:pPr>
            <a:r>
              <a:rPr lang="en-US" altLang="en-US" dirty="0">
                <a:solidFill>
                  <a:schemeClr val="tx1"/>
                </a:solidFill>
              </a:rPr>
              <a:t>The RFID device serves the same purpose as a bar code or a magnetic strip on the back of a credit card or ATM card; it provides a unique identifier for that object. And, just as a bar code or magnetic strip must be scanned to get the information, the RFID device must be scanned to retrieve the identifying information.</a:t>
            </a:r>
          </a:p>
          <a:p>
            <a:pPr marL="342900" indent="-342900">
              <a:spcBef>
                <a:spcPct val="0"/>
              </a:spcBef>
              <a:buClrTx/>
              <a:buSzTx/>
              <a:buFont typeface="Arial" panose="020B0604020202020204" pitchFamily="34" charset="0"/>
              <a:buChar char="•"/>
              <a:defRPr/>
            </a:pPr>
            <a:r>
              <a:rPr lang="en-US" altLang="en-US" dirty="0">
                <a:solidFill>
                  <a:schemeClr val="tx1"/>
                </a:solidFill>
                <a:latin typeface="+mn-lt"/>
              </a:rPr>
              <a:t>RFID mostly use frequency ranges:  </a:t>
            </a:r>
          </a:p>
          <a:p>
            <a:pPr marL="1085850" lvl="1" indent="-342900">
              <a:spcBef>
                <a:spcPct val="0"/>
              </a:spcBef>
              <a:buClrTx/>
              <a:buSzTx/>
              <a:buFont typeface="Arial" panose="020B0604020202020204" pitchFamily="34" charset="0"/>
              <a:buChar char="•"/>
              <a:defRPr/>
            </a:pPr>
            <a:r>
              <a:rPr lang="en-US" altLang="en-US" dirty="0">
                <a:solidFill>
                  <a:schemeClr val="tx1"/>
                </a:solidFill>
                <a:latin typeface="+mn-lt"/>
              </a:rPr>
              <a:t>LF: 125-134KHz</a:t>
            </a:r>
          </a:p>
          <a:p>
            <a:pPr marL="1085850" lvl="1" indent="-342900">
              <a:spcBef>
                <a:spcPct val="0"/>
              </a:spcBef>
              <a:buClrTx/>
              <a:buSzTx/>
              <a:buFont typeface="Arial" panose="020B0604020202020204" pitchFamily="34" charset="0"/>
              <a:buChar char="•"/>
              <a:defRPr/>
            </a:pPr>
            <a:r>
              <a:rPr lang="en-US" altLang="en-US" dirty="0">
                <a:solidFill>
                  <a:schemeClr val="tx1"/>
                </a:solidFill>
                <a:latin typeface="+mn-lt"/>
              </a:rPr>
              <a:t>HF: 13.56MHz</a:t>
            </a:r>
          </a:p>
          <a:p>
            <a:pPr marL="1085850" lvl="1" indent="-342900">
              <a:spcBef>
                <a:spcPct val="0"/>
              </a:spcBef>
              <a:buClrTx/>
              <a:buSzTx/>
              <a:buFont typeface="Arial" panose="020B0604020202020204" pitchFamily="34" charset="0"/>
              <a:buChar char="•"/>
              <a:defRPr/>
            </a:pPr>
            <a:r>
              <a:rPr lang="en-US" altLang="en-US" dirty="0">
                <a:solidFill>
                  <a:schemeClr val="tx1"/>
                </a:solidFill>
                <a:latin typeface="+mn-lt"/>
              </a:rPr>
              <a:t>UHF: </a:t>
            </a:r>
            <a:r>
              <a:rPr lang="en-US" altLang="en-US" dirty="0" smtClean="0">
                <a:solidFill>
                  <a:schemeClr val="tx1"/>
                </a:solidFill>
                <a:latin typeface="+mn-lt"/>
              </a:rPr>
              <a:t>433MHz, and 860-915MHz</a:t>
            </a:r>
            <a:endParaRPr lang="en-US" altLang="en-US" dirty="0">
              <a:solidFill>
                <a:schemeClr val="tx1"/>
              </a:solidFill>
              <a:latin typeface="+mn-lt"/>
            </a:endParaRPr>
          </a:p>
        </p:txBody>
      </p:sp>
      <p:sp>
        <p:nvSpPr>
          <p:cNvPr id="8195" name="Rectangle 2"/>
          <p:cNvSpPr>
            <a:spLocks noChangeArrowheads="1"/>
          </p:cNvSpPr>
          <p:nvPr/>
        </p:nvSpPr>
        <p:spPr bwMode="auto">
          <a:xfrm>
            <a:off x="4670426" y="533401"/>
            <a:ext cx="3940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66A1"/>
                </a:solidFill>
              </a:rPr>
              <a:t>What is RFID?</a:t>
            </a:r>
          </a:p>
        </p:txBody>
      </p:sp>
    </p:spTree>
    <p:extLst>
      <p:ext uri="{BB962C8B-B14F-4D97-AF65-F5344CB8AC3E}">
        <p14:creationId xmlns:p14="http://schemas.microsoft.com/office/powerpoint/2010/main" val="4124046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066800"/>
            <a:ext cx="10782300" cy="4708981"/>
          </a:xfrm>
          <a:prstGeom prst="rect">
            <a:avLst/>
          </a:prstGeom>
        </p:spPr>
        <p:txBody>
          <a:bodyPr wrap="square">
            <a:spAutoFit/>
          </a:bodyPr>
          <a:lstStyle/>
          <a:p>
            <a:pPr>
              <a:buFont typeface="+mj-lt"/>
              <a:buAutoNum type="arabicPeriod"/>
              <a:defRPr/>
            </a:pPr>
            <a:r>
              <a:rPr lang="en-US" sz="2000" b="1" u="sng" dirty="0">
                <a:solidFill>
                  <a:srgbClr val="0070C0"/>
                </a:solidFill>
              </a:rPr>
              <a:t>Convenience:  </a:t>
            </a:r>
            <a:r>
              <a:rPr lang="en-US" sz="2000" dirty="0">
                <a:solidFill>
                  <a:srgbClr val="0070C0"/>
                </a:solidFill>
              </a:rPr>
              <a:t>Many consumers will "pay" for convenience because convenience is very important in today's society. NFC is a perfect source of convenience because it merges a mobile device with wallet(s). NFC is also quite intuitive; all it takes is a simple touch when using NFC for payments. Can you imagine how much faster line ups would be at the grocery store, coffee shop, </a:t>
            </a:r>
            <a:r>
              <a:rPr lang="en-US" sz="2000" dirty="0" err="1">
                <a:solidFill>
                  <a:srgbClr val="0070C0"/>
                </a:solidFill>
              </a:rPr>
              <a:t>etc</a:t>
            </a:r>
            <a:r>
              <a:rPr lang="en-US" sz="2000" dirty="0">
                <a:solidFill>
                  <a:srgbClr val="0070C0"/>
                </a:solidFill>
              </a:rPr>
              <a:t>?</a:t>
            </a:r>
          </a:p>
          <a:p>
            <a:pPr>
              <a:defRPr/>
            </a:pPr>
            <a:r>
              <a:rPr lang="en-US" sz="2000" dirty="0">
                <a:solidFill>
                  <a:srgbClr val="0070C0"/>
                </a:solidFill>
              </a:rPr>
              <a:t>2. </a:t>
            </a:r>
            <a:r>
              <a:rPr lang="en-US" sz="2000" b="1" u="sng" dirty="0">
                <a:solidFill>
                  <a:srgbClr val="0070C0"/>
                </a:solidFill>
              </a:rPr>
              <a:t>Versatility:</a:t>
            </a:r>
            <a:r>
              <a:rPr lang="en-US" sz="2000" b="1" dirty="0">
                <a:solidFill>
                  <a:srgbClr val="0070C0"/>
                </a:solidFill>
              </a:rPr>
              <a:t>  </a:t>
            </a:r>
            <a:r>
              <a:rPr lang="en-US" sz="2000" dirty="0">
                <a:solidFill>
                  <a:srgbClr val="0070C0"/>
                </a:solidFill>
              </a:rPr>
              <a:t>NFC can be well adapted for all kinds of situations ranging from bank cards to transit passes, movie passes, reward systems and even keys. Ideally, NFC is suited for a broad range of industries and uses because this innovation allows users to manipulate through the development of software.</a:t>
            </a:r>
          </a:p>
          <a:p>
            <a:pPr>
              <a:defRPr/>
            </a:pPr>
            <a:r>
              <a:rPr lang="en-US" sz="2000" dirty="0">
                <a:solidFill>
                  <a:srgbClr val="0070C0"/>
                </a:solidFill>
              </a:rPr>
              <a:t>3.</a:t>
            </a:r>
            <a:r>
              <a:rPr lang="en-US" sz="2000" b="1" dirty="0">
                <a:solidFill>
                  <a:srgbClr val="0070C0"/>
                </a:solidFill>
              </a:rPr>
              <a:t> </a:t>
            </a:r>
            <a:r>
              <a:rPr lang="en-US" sz="2000" b="1" u="sng" dirty="0">
                <a:solidFill>
                  <a:srgbClr val="0070C0"/>
                </a:solidFill>
              </a:rPr>
              <a:t>Safety:</a:t>
            </a:r>
            <a:r>
              <a:rPr lang="en-US" sz="2000" dirty="0">
                <a:solidFill>
                  <a:srgbClr val="0070C0"/>
                </a:solidFill>
              </a:rPr>
              <a:t>  Now, you might think how could fusing your wallet into your mobile device be safer. After all, just like a wallet, a cellphone could be stolen. However when your wallet is stolen, the thief has access to all your credit cards and information right away! With smartphones, passwords can be used to further protect your information. </a:t>
            </a:r>
          </a:p>
          <a:p>
            <a:pPr lvl="1">
              <a:buFont typeface="Arial" panose="020B0604020202020204" pitchFamily="34" charset="0"/>
              <a:buChar char="•"/>
              <a:defRPr/>
            </a:pPr>
            <a:r>
              <a:rPr lang="en-US" sz="2000" dirty="0">
                <a:solidFill>
                  <a:srgbClr val="0070C0"/>
                </a:solidFill>
              </a:rPr>
              <a:t> NFC enabled credit cards are much more secure than a credit card magnetic strip </a:t>
            </a:r>
          </a:p>
          <a:p>
            <a:pPr lvl="1">
              <a:buFont typeface="Arial" panose="020B0604020202020204" pitchFamily="34" charset="0"/>
              <a:buChar char="•"/>
              <a:defRPr/>
            </a:pPr>
            <a:r>
              <a:rPr lang="en-US" sz="2000" dirty="0">
                <a:solidFill>
                  <a:srgbClr val="0070C0"/>
                </a:solidFill>
              </a:rPr>
              <a:t> Requires PIN</a:t>
            </a:r>
          </a:p>
          <a:p>
            <a:pPr lvl="1">
              <a:buFont typeface="Arial" panose="020B0604020202020204" pitchFamily="34" charset="0"/>
              <a:buChar char="•"/>
              <a:defRPr/>
            </a:pPr>
            <a:r>
              <a:rPr lang="en-US" sz="2000" dirty="0">
                <a:solidFill>
                  <a:srgbClr val="0070C0"/>
                </a:solidFill>
              </a:rPr>
              <a:t> Retailers no longer have physical access to your credit card information</a:t>
            </a:r>
          </a:p>
        </p:txBody>
      </p:sp>
      <p:sp>
        <p:nvSpPr>
          <p:cNvPr id="40963" name="TextBox 2"/>
          <p:cNvSpPr txBox="1">
            <a:spLocks noChangeArrowheads="1"/>
          </p:cNvSpPr>
          <p:nvPr/>
        </p:nvSpPr>
        <p:spPr bwMode="auto">
          <a:xfrm>
            <a:off x="4191000" y="420688"/>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a:t>Advantages of NFC</a:t>
            </a:r>
          </a:p>
        </p:txBody>
      </p:sp>
    </p:spTree>
    <p:extLst>
      <p:ext uri="{BB962C8B-B14F-4D97-AF65-F5344CB8AC3E}">
        <p14:creationId xmlns:p14="http://schemas.microsoft.com/office/powerpoint/2010/main" val="13268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1"/>
          <p:cNvSpPr txBox="1">
            <a:spLocks noChangeArrowheads="1"/>
          </p:cNvSpPr>
          <p:nvPr/>
        </p:nvSpPr>
        <p:spPr bwMode="auto">
          <a:xfrm>
            <a:off x="4191000" y="420688"/>
            <a:ext cx="5791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a:t>Disadvantages of NFC</a:t>
            </a:r>
          </a:p>
        </p:txBody>
      </p:sp>
      <p:sp>
        <p:nvSpPr>
          <p:cNvPr id="3" name="Rectangle 2"/>
          <p:cNvSpPr/>
          <p:nvPr/>
        </p:nvSpPr>
        <p:spPr>
          <a:xfrm>
            <a:off x="1828800" y="1295401"/>
            <a:ext cx="8610600" cy="4708525"/>
          </a:xfrm>
          <a:prstGeom prst="rect">
            <a:avLst/>
          </a:prstGeom>
        </p:spPr>
        <p:txBody>
          <a:bodyPr>
            <a:spAutoFit/>
          </a:bodyPr>
          <a:lstStyle/>
          <a:p>
            <a:pPr>
              <a:defRPr/>
            </a:pPr>
            <a:r>
              <a:rPr lang="en-US" sz="2000" dirty="0">
                <a:solidFill>
                  <a:srgbClr val="0070C0"/>
                </a:solidFill>
              </a:rPr>
              <a:t>1. </a:t>
            </a:r>
            <a:r>
              <a:rPr lang="en-US" sz="2000" u="sng" dirty="0">
                <a:solidFill>
                  <a:srgbClr val="0070C0"/>
                </a:solidFill>
              </a:rPr>
              <a:t>Company Agreements to use NFC:</a:t>
            </a:r>
            <a:r>
              <a:rPr lang="en-US" sz="2000" dirty="0">
                <a:solidFill>
                  <a:srgbClr val="0070C0"/>
                </a:solidFill>
              </a:rPr>
              <a:t> Many of us who would like to try out NFC wishes that it can be used everywhere and anywhere. However if companies do not agree to integrate NFC into their business, consumers will not be able to use the technology. </a:t>
            </a:r>
          </a:p>
          <a:p>
            <a:pPr>
              <a:defRPr/>
            </a:pPr>
            <a:r>
              <a:rPr lang="en-US" sz="2000" dirty="0">
                <a:solidFill>
                  <a:srgbClr val="0070C0"/>
                </a:solidFill>
              </a:rPr>
              <a:t>2. </a:t>
            </a:r>
            <a:r>
              <a:rPr lang="en-US" sz="2000" u="sng" dirty="0">
                <a:solidFill>
                  <a:srgbClr val="0070C0"/>
                </a:solidFill>
              </a:rPr>
              <a:t>Security:</a:t>
            </a:r>
            <a:r>
              <a:rPr lang="en-US" sz="2000" dirty="0">
                <a:solidFill>
                  <a:srgbClr val="0070C0"/>
                </a:solidFill>
              </a:rPr>
              <a:t>  </a:t>
            </a:r>
          </a:p>
          <a:p>
            <a:pPr marL="342900" indent="-342900">
              <a:buFont typeface="Arial" panose="020B0604020202020204" pitchFamily="34" charset="0"/>
              <a:buChar char="•"/>
              <a:defRPr/>
            </a:pPr>
            <a:r>
              <a:rPr lang="en-US" sz="2000" dirty="0">
                <a:solidFill>
                  <a:srgbClr val="0070C0"/>
                </a:solidFill>
              </a:rPr>
              <a:t>Another major risk to NFC is computer hacking or phone hacking. As mobile phones become more developed, they become much like a hand held computer, and as with computers, they become prone to viruses. Hackers will want to gain access to these tiny computers because it contains a lot of important information all in one device. </a:t>
            </a:r>
          </a:p>
          <a:p>
            <a:pPr marL="342900" indent="-342900">
              <a:buFont typeface="Arial" panose="020B0604020202020204" pitchFamily="34" charset="0"/>
              <a:buChar char="•"/>
              <a:defRPr/>
            </a:pPr>
            <a:r>
              <a:rPr lang="en-US" sz="2000" dirty="0">
                <a:solidFill>
                  <a:srgbClr val="0070C0"/>
                </a:solidFill>
              </a:rPr>
              <a:t>Examples include a phone’s owner credit card information, bill payments, social security information, etc. Moreover, as technology advances, it will becomes easier for hackers to do this. </a:t>
            </a:r>
          </a:p>
          <a:p>
            <a:pPr>
              <a:defRPr/>
            </a:pPr>
            <a:r>
              <a:rPr lang="en-US" sz="2000" dirty="0">
                <a:solidFill>
                  <a:srgbClr val="0070C0"/>
                </a:solidFill>
              </a:rPr>
              <a:t>3. </a:t>
            </a:r>
            <a:r>
              <a:rPr lang="en-US" sz="2000" u="sng" dirty="0">
                <a:solidFill>
                  <a:srgbClr val="0070C0"/>
                </a:solidFill>
              </a:rPr>
              <a:t>Limitations: </a:t>
            </a:r>
            <a:r>
              <a:rPr lang="en-US" sz="2000" dirty="0">
                <a:solidFill>
                  <a:srgbClr val="0070C0"/>
                </a:solidFill>
              </a:rPr>
              <a:t>NFC can be operated under short range (&lt; 10 cm) with data rate is very less at about 106, 212 and 424kbps.</a:t>
            </a:r>
          </a:p>
        </p:txBody>
      </p:sp>
    </p:spTree>
    <p:extLst>
      <p:ext uri="{BB962C8B-B14F-4D97-AF65-F5344CB8AC3E}">
        <p14:creationId xmlns:p14="http://schemas.microsoft.com/office/powerpoint/2010/main" val="2753941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4297" y="659881"/>
            <a:ext cx="10723749" cy="6141609"/>
          </a:xfrm>
          <a:prstGeom prst="rect">
            <a:avLst/>
          </a:prstGeom>
        </p:spPr>
      </p:pic>
      <p:sp>
        <p:nvSpPr>
          <p:cNvPr id="4" name="Rectangle 3"/>
          <p:cNvSpPr/>
          <p:nvPr/>
        </p:nvSpPr>
        <p:spPr>
          <a:xfrm>
            <a:off x="1641110" y="75106"/>
            <a:ext cx="7455054" cy="584775"/>
          </a:xfrm>
          <a:prstGeom prst="rect">
            <a:avLst/>
          </a:prstGeom>
        </p:spPr>
        <p:txBody>
          <a:bodyPr wrap="none">
            <a:spAutoFit/>
          </a:bodyPr>
          <a:lstStyle/>
          <a:p>
            <a:pPr algn="ctr"/>
            <a:r>
              <a:rPr lang="en-US" sz="3200" b="1" dirty="0">
                <a:solidFill>
                  <a:srgbClr val="FD4114"/>
                </a:solidFill>
                <a:latin typeface="Play"/>
              </a:rPr>
              <a:t>RFID vs. NFC: What’s the Difference?</a:t>
            </a:r>
            <a:endParaRPr lang="en-US" sz="3200" b="1" i="0" u="none" strike="noStrike" dirty="0">
              <a:solidFill>
                <a:srgbClr val="FD4114"/>
              </a:solidFill>
              <a:effectLst/>
              <a:latin typeface="Play"/>
            </a:endParaRPr>
          </a:p>
        </p:txBody>
      </p:sp>
    </p:spTree>
    <p:extLst>
      <p:ext uri="{BB962C8B-B14F-4D97-AF65-F5344CB8AC3E}">
        <p14:creationId xmlns:p14="http://schemas.microsoft.com/office/powerpoint/2010/main" val="4294660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image.slidesharecdn.com/myownrevised-131023082540-phpapp01/95/nfc-technology-19-638.jpg?cb=13825348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246064"/>
            <a:ext cx="8399463" cy="63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882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image.slidesharecdn.com/nfcinactionconference10-141016085223-conversion-gate02/95/nfc-in-action-conference-6-638.jpg?cb=14134688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609600"/>
            <a:ext cx="85344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4859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685800"/>
            <a:ext cx="78486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522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p:cNvSpPr txBox="1">
            <a:spLocks noChangeArrowheads="1"/>
          </p:cNvSpPr>
          <p:nvPr/>
        </p:nvSpPr>
        <p:spPr bwMode="auto">
          <a:xfrm>
            <a:off x="1905000" y="1371601"/>
            <a:ext cx="85344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Arial" panose="020B0604020202020204" pitchFamily="34" charset="0"/>
              <a:buChar char="•"/>
            </a:pPr>
            <a:r>
              <a:rPr lang="en-US" altLang="en-US" sz="2000"/>
              <a:t>Mobile handsets are primary target for NFC and soon NFC will be implemented in most handheld devices. Even though NFC has the shortest range among radio frequency technologies, but it is revolutionary due to its security, compatibility, user friendly interface, immense applications, etc.</a:t>
            </a:r>
          </a:p>
          <a:p>
            <a:pPr>
              <a:buFont typeface="Arial" panose="020B0604020202020204" pitchFamily="34" charset="0"/>
              <a:buChar char="•"/>
            </a:pPr>
            <a:r>
              <a:rPr lang="en-US" altLang="en-US" sz="2000"/>
              <a:t>The advancements in mobile wireless technology and communication standards have enabled usage of contactless and NFC based payment models.</a:t>
            </a:r>
          </a:p>
          <a:p>
            <a:pPr>
              <a:buFont typeface="Arial" panose="020B0604020202020204" pitchFamily="34" charset="0"/>
              <a:buChar char="•"/>
            </a:pPr>
            <a:r>
              <a:rPr lang="en-US" altLang="en-US" sz="2000"/>
              <a:t>The mobile wallet based payment model is gaining considerable momentum and is currently being seen as one of the key payment model, to promote contactless payment processing practices.</a:t>
            </a:r>
          </a:p>
          <a:p>
            <a:pPr>
              <a:buFont typeface="Arial" panose="020B0604020202020204" pitchFamily="34" charset="0"/>
              <a:buChar char="•"/>
            </a:pPr>
            <a:r>
              <a:rPr lang="en-US" altLang="en-US" sz="2000"/>
              <a:t>The mobile wallet technology enables the end-users to make payments with their mobile wallet accounts, without having to use credit or debit cards and hence this technology can also help users that do not use credit or debit cards.</a:t>
            </a:r>
          </a:p>
        </p:txBody>
      </p:sp>
      <p:sp>
        <p:nvSpPr>
          <p:cNvPr id="46083" name="TextBox 2"/>
          <p:cNvSpPr txBox="1">
            <a:spLocks noChangeArrowheads="1"/>
          </p:cNvSpPr>
          <p:nvPr/>
        </p:nvSpPr>
        <p:spPr bwMode="auto">
          <a:xfrm>
            <a:off x="4191000" y="533400"/>
            <a:ext cx="434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t>Conclusion</a:t>
            </a:r>
          </a:p>
        </p:txBody>
      </p:sp>
    </p:spTree>
    <p:extLst>
      <p:ext uri="{BB962C8B-B14F-4D97-AF65-F5344CB8AC3E}">
        <p14:creationId xmlns:p14="http://schemas.microsoft.com/office/powerpoint/2010/main" val="3612804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1752600" y="457201"/>
            <a:ext cx="8686800" cy="609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References:</a:t>
            </a:r>
          </a:p>
          <a:p>
            <a:pPr eaLnBrk="1" fontAlgn="ctr" hangingPunct="1"/>
            <a:r>
              <a:rPr lang="en-US" altLang="en-US">
                <a:latin typeface="Candara" panose="020E0502030303020204" pitchFamily="34" charset="0"/>
                <a:hlinkClick r:id=""/>
              </a:rPr>
              <a:t>http://www.epc-rfid.info/rfid</a:t>
            </a:r>
          </a:p>
          <a:p>
            <a:pPr eaLnBrk="1" fontAlgn="ctr" hangingPunct="1"/>
            <a:r>
              <a:rPr lang="en-US" altLang="en-US">
                <a:latin typeface="Candara" panose="020E0502030303020204" pitchFamily="34" charset="0"/>
                <a:hlinkClick r:id=""/>
              </a:rPr>
              <a:t>http://www.technovelgy.com/ct/technology-article.asp</a:t>
            </a:r>
          </a:p>
          <a:p>
            <a:pPr eaLnBrk="1" fontAlgn="ctr" hangingPunct="1"/>
            <a:r>
              <a:rPr lang="en-US" altLang="en-US">
                <a:latin typeface="Candara" panose="020E0502030303020204" pitchFamily="34" charset="0"/>
                <a:hlinkClick r:id=""/>
              </a:rPr>
              <a:t>http://www.webopedia.com/TERM/R/RFID.html</a:t>
            </a:r>
          </a:p>
          <a:p>
            <a:pPr eaLnBrk="1" fontAlgn="ctr" hangingPunct="1"/>
            <a:r>
              <a:rPr lang="en-US" altLang="en-US">
                <a:latin typeface="Candara" panose="020E0502030303020204" pitchFamily="34" charset="0"/>
                <a:hlinkClick r:id=""/>
              </a:rPr>
              <a:t>http://www.technovelgy.com/ct/Technology-Article.asp?ArtNum=2</a:t>
            </a:r>
          </a:p>
          <a:p>
            <a:pPr eaLnBrk="1" fontAlgn="ctr" hangingPunct="1"/>
            <a:r>
              <a:rPr lang="en-US" altLang="en-US">
                <a:latin typeface="Candara" panose="020E0502030303020204" pitchFamily="34" charset="0"/>
                <a:hlinkClick r:id=""/>
              </a:rPr>
              <a:t>http://wnss.sv.cmu.edu/courses/14829/f11/files/CMU_NFC_Overview_11072011.pdf</a:t>
            </a:r>
          </a:p>
          <a:p>
            <a:pPr eaLnBrk="1" fontAlgn="ctr" hangingPunct="1"/>
            <a:r>
              <a:rPr lang="en-US" altLang="en-US">
                <a:latin typeface="Candara" panose="020E0502030303020204" pitchFamily="34" charset="0"/>
                <a:hlinkClick r:id=""/>
              </a:rPr>
              <a:t>http://</a:t>
            </a:r>
            <a:r>
              <a:rPr lang="en-US" altLang="en-US">
                <a:latin typeface="Candara" panose="020E0502030303020204" pitchFamily="34" charset="0"/>
                <a:hlinkClick r:id="rId2"/>
              </a:rPr>
              <a:t>www.radio-electronics.com/info/wireless/nfc/near-field-communications-tutorial.php</a:t>
            </a:r>
          </a:p>
          <a:p>
            <a:pPr eaLnBrk="1" fontAlgn="ctr" hangingPunct="1"/>
            <a:r>
              <a:rPr lang="en-US" altLang="en-US">
                <a:latin typeface="Candara" panose="020E0502030303020204" pitchFamily="34" charset="0"/>
                <a:hlinkClick r:id="rId3"/>
              </a:rPr>
              <a:t>http://www.radio-electronics.com/info/wireless/nfc/nfc-near-field-communications-technology.php</a:t>
            </a:r>
          </a:p>
          <a:p>
            <a:pPr eaLnBrk="1" fontAlgn="ctr" hangingPunct="1"/>
            <a:r>
              <a:rPr lang="en-US" altLang="en-US">
                <a:latin typeface="Candara" panose="020E0502030303020204" pitchFamily="34" charset="0"/>
                <a:hlinkClick r:id="rId4" invalidUrl="http:///"/>
              </a:rPr>
              <a:t>http://</a:t>
            </a:r>
            <a:r>
              <a:rPr lang="en-US" altLang="en-US">
                <a:latin typeface="Candara" panose="020E0502030303020204" pitchFamily="34" charset="0"/>
                <a:hlinkClick r:id=""/>
              </a:rPr>
              <a:t>www.radio-electronics.com/info/wireless/nfc/near-field-communications-modulation-rf-signal-interface.php</a:t>
            </a:r>
          </a:p>
          <a:p>
            <a:pPr eaLnBrk="1" fontAlgn="ctr" hangingPunct="1"/>
            <a:r>
              <a:rPr lang="en-US" altLang="en-US">
                <a:latin typeface="Candara" panose="020E0502030303020204" pitchFamily="34" charset="0"/>
                <a:hlinkClick r:id=""/>
              </a:rPr>
              <a:t>http</a:t>
            </a:r>
            <a:r>
              <a:rPr lang="en-US" altLang="en-US">
                <a:latin typeface="Candara" panose="020E0502030303020204" pitchFamily="34" charset="0"/>
                <a:hlinkClick r:id="rId3"/>
              </a:rPr>
              <a:t>://electronicdesign.com/communications/fundamentals-short-range-wireless-technology</a:t>
            </a:r>
            <a:endParaRPr lang="en-US" altLang="en-US">
              <a:latin typeface="Candara" panose="020E0502030303020204" pitchFamily="34" charset="0"/>
            </a:endParaRPr>
          </a:p>
          <a:p>
            <a:pPr eaLnBrk="1" fontAlgn="ctr" hangingPunct="1"/>
            <a:r>
              <a:rPr lang="en-US" altLang="en-US">
                <a:latin typeface="Candara" panose="020E0502030303020204" pitchFamily="34" charset="0"/>
                <a:hlinkClick r:id="rId5"/>
              </a:rPr>
              <a:t>http://education-portal.com/academy/lesson/short-range-wireless-communication-bluetooth-zigbee-infrared-transmission.html#lesson</a:t>
            </a:r>
            <a:endParaRPr lang="en-US" altLang="en-US">
              <a:latin typeface="Candara" panose="020E0502030303020204" pitchFamily="34" charset="0"/>
            </a:endParaRPr>
          </a:p>
          <a:p>
            <a:pPr eaLnBrk="1" hangingPunct="1"/>
            <a:r>
              <a:rPr lang="en-US" altLang="en-US">
                <a:latin typeface="Calibri" panose="020F0502020204030204" pitchFamily="34" charset="0"/>
                <a:hlinkClick r:id="rId6"/>
              </a:rPr>
              <a:t>http://www.nxp.com/techzones/nfc-zone/overview.html</a:t>
            </a:r>
            <a:endParaRPr lang="en-US" altLang="en-US">
              <a:latin typeface="Calibri" panose="020F0502020204030204" pitchFamily="34" charset="0"/>
            </a:endParaRPr>
          </a:p>
          <a:p>
            <a:pPr eaLnBrk="1" hangingPunct="1"/>
            <a:r>
              <a:rPr lang="en-US" altLang="en-US">
                <a:latin typeface="Calibri" panose="020F0502020204030204" pitchFamily="34" charset="0"/>
                <a:hlinkClick r:id="rId7"/>
              </a:rPr>
              <a:t>http://www.nxp.com/techzones/nfc-zone/news.html</a:t>
            </a:r>
            <a:endParaRPr lang="en-US" altLang="en-US">
              <a:latin typeface="Calibri" panose="020F0502020204030204" pitchFamily="34" charset="0"/>
            </a:endParaRPr>
          </a:p>
          <a:p>
            <a:pPr eaLnBrk="1" hangingPunct="1"/>
            <a:r>
              <a:rPr lang="en-US" altLang="en-US">
                <a:latin typeface="Calibri" panose="020F0502020204030204" pitchFamily="34" charset="0"/>
                <a:hlinkClick r:id="rId8"/>
              </a:rPr>
              <a:t>http://www.nearfieldcommunication.org/how-it-works.html</a:t>
            </a:r>
            <a:endParaRPr lang="en-US" altLang="en-US">
              <a:latin typeface="Calibri" panose="020F0502020204030204" pitchFamily="34" charset="0"/>
            </a:endParaRPr>
          </a:p>
          <a:p>
            <a:pPr eaLnBrk="1" hangingPunct="1"/>
            <a:r>
              <a:rPr lang="en-US" altLang="en-US">
                <a:latin typeface="Calibri" panose="020F0502020204030204" pitchFamily="34" charset="0"/>
                <a:hlinkClick r:id="rId9"/>
              </a:rPr>
              <a:t>http://www.slideshare.net/akshatrohatgi/nfc-technical-presentation?related=1</a:t>
            </a:r>
            <a:endParaRPr lang="en-US" altLang="en-US">
              <a:latin typeface="Calibri" panose="020F0502020204030204" pitchFamily="34" charset="0"/>
            </a:endParaRPr>
          </a:p>
          <a:p>
            <a:pPr eaLnBrk="1" fontAlgn="ctr" hangingPunct="1"/>
            <a:endParaRPr lang="en-US" altLang="en-US" sz="2000">
              <a:latin typeface="Candara" panose="020E0502030303020204" pitchFamily="34" charset="0"/>
            </a:endParaRPr>
          </a:p>
        </p:txBody>
      </p:sp>
    </p:spTree>
    <p:extLst>
      <p:ext uri="{BB962C8B-B14F-4D97-AF65-F5344CB8AC3E}">
        <p14:creationId xmlns:p14="http://schemas.microsoft.com/office/powerpoint/2010/main" val="3395063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ChangeArrowheads="1"/>
          </p:cNvSpPr>
          <p:nvPr/>
        </p:nvSpPr>
        <p:spPr bwMode="auto">
          <a:xfrm>
            <a:off x="1752600" y="914400"/>
            <a:ext cx="8686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hlinkClick r:id="rId2"/>
              </a:rPr>
              <a:t>http://www.slideshare.net/NFC-Forum/nfc-in-action-conference?qid=1fd0de69-a16e-4c94-9b17-699bcecc74ff&amp;v=qf1&amp;b=&amp;from_search=12</a:t>
            </a:r>
            <a:endParaRPr lang="en-US" altLang="en-US"/>
          </a:p>
          <a:p>
            <a:pPr eaLnBrk="1" hangingPunct="1"/>
            <a:endParaRPr lang="en-US" altLang="en-US"/>
          </a:p>
          <a:p>
            <a:pPr eaLnBrk="1" hangingPunct="1"/>
            <a:r>
              <a:rPr lang="en-US" altLang="en-US">
                <a:hlinkClick r:id="rId3"/>
              </a:rPr>
              <a:t>http://www.slideshare.net/NehaSingh145/nfc-technology-27491511?qid=2b587069-0fd9-4c1f-ad64-ba20c37de4cc&amp;v=default&amp;b=&amp;from_search=2</a:t>
            </a:r>
            <a:endParaRPr lang="en-US" altLang="en-US"/>
          </a:p>
          <a:p>
            <a:pPr eaLnBrk="1" hangingPunct="1"/>
            <a:endParaRPr lang="en-US" altLang="en-US"/>
          </a:p>
          <a:p>
            <a:pPr eaLnBrk="1" hangingPunct="1"/>
            <a:r>
              <a:rPr lang="en-US" altLang="en-US">
                <a:hlinkClick r:id="rId4"/>
              </a:rPr>
              <a:t>http://near-field.blogspot.com/p/pros-cons.html</a:t>
            </a:r>
            <a:endParaRPr lang="en-US" altLang="en-US"/>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3497980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9601" y="1138392"/>
            <a:ext cx="5702301" cy="273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041401" y="1616075"/>
            <a:ext cx="2806700" cy="4524315"/>
          </a:xfrm>
          <a:prstGeom prst="rect">
            <a:avLst/>
          </a:prstGeom>
        </p:spPr>
        <p:txBody>
          <a:bodyPr wrap="square">
            <a:spAutoFit/>
          </a:bodyPr>
          <a:lstStyle/>
          <a:p>
            <a:pPr>
              <a:defRPr/>
            </a:pPr>
            <a:r>
              <a:rPr lang="en-US" dirty="0">
                <a:latin typeface="Candara" panose="020E0502030303020204" pitchFamily="34" charset="0"/>
              </a:rPr>
              <a:t>A RFID system consists of:</a:t>
            </a:r>
          </a:p>
          <a:p>
            <a:pPr marL="285750" indent="-285750">
              <a:buFont typeface="Arial" panose="020B0604020202020204" pitchFamily="34" charset="0"/>
              <a:buChar char="•"/>
              <a:defRPr/>
            </a:pPr>
            <a:r>
              <a:rPr lang="en-US" dirty="0">
                <a:latin typeface="Candara" panose="020E0502030303020204" pitchFamily="34" charset="0"/>
              </a:rPr>
              <a:t>A tag or label.</a:t>
            </a:r>
          </a:p>
          <a:p>
            <a:pPr marL="285750" indent="-285750">
              <a:buFont typeface="Arial" panose="020B0604020202020204" pitchFamily="34" charset="0"/>
              <a:buChar char="•"/>
              <a:defRPr/>
            </a:pPr>
            <a:r>
              <a:rPr lang="en-US" dirty="0">
                <a:latin typeface="Candara" panose="020E0502030303020204" pitchFamily="34" charset="0"/>
              </a:rPr>
              <a:t>A reader. </a:t>
            </a:r>
            <a:endParaRPr lang="en-US" dirty="0" smtClean="0">
              <a:latin typeface="Candara" panose="020E0502030303020204" pitchFamily="34" charset="0"/>
            </a:endParaRPr>
          </a:p>
          <a:p>
            <a:pPr marL="285750" indent="-285750">
              <a:buFont typeface="Arial" panose="020B0604020202020204" pitchFamily="34" charset="0"/>
              <a:buChar char="•"/>
              <a:defRPr/>
            </a:pPr>
            <a:r>
              <a:rPr lang="en-US" dirty="0" smtClean="0">
                <a:latin typeface="Candara" panose="020E0502030303020204" pitchFamily="34" charset="0"/>
              </a:rPr>
              <a:t>Ant</a:t>
            </a:r>
            <a:endParaRPr lang="en-US" dirty="0">
              <a:latin typeface="Candara" panose="020E0502030303020204" pitchFamily="34" charset="0"/>
            </a:endParaRPr>
          </a:p>
          <a:p>
            <a:pPr>
              <a:defRPr/>
            </a:pPr>
            <a:r>
              <a:rPr lang="en-US" dirty="0">
                <a:latin typeface="Candara" panose="020E0502030303020204" pitchFamily="34" charset="0"/>
              </a:rPr>
              <a:t>RFID tags or labels are embedded with a transmitter and a receiver. </a:t>
            </a:r>
          </a:p>
          <a:p>
            <a:pPr>
              <a:defRPr/>
            </a:pPr>
            <a:r>
              <a:rPr lang="en-US" dirty="0">
                <a:latin typeface="Candara" panose="020E0502030303020204" pitchFamily="34" charset="0"/>
              </a:rPr>
              <a:t>The RFID component on the tags have two parts: a microchip that stores and processes information, and an antenna to receive and transmit a signal. The tag contains the specific serial number for one specific object. </a:t>
            </a:r>
          </a:p>
        </p:txBody>
      </p:sp>
      <p:sp>
        <p:nvSpPr>
          <p:cNvPr id="9220" name="Rectangle 3"/>
          <p:cNvSpPr>
            <a:spLocks noChangeArrowheads="1"/>
          </p:cNvSpPr>
          <p:nvPr/>
        </p:nvSpPr>
        <p:spPr bwMode="auto">
          <a:xfrm>
            <a:off x="4419601" y="312725"/>
            <a:ext cx="3071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dirty="0">
                <a:solidFill>
                  <a:srgbClr val="000000"/>
                </a:solidFill>
                <a:cs typeface="Times New Roman" panose="02020603050405020304" pitchFamily="18" charset="0"/>
              </a:rPr>
              <a:t>How RFID Works</a:t>
            </a:r>
            <a:endParaRPr lang="en-US" altLang="en-US" sz="2800" b="1" dirty="0">
              <a:solidFill>
                <a:srgbClr val="000000"/>
              </a:solidFill>
              <a:latin typeface="Times New Roman" panose="02020603050405020304" pitchFamily="18" charset="0"/>
              <a:cs typeface="Times New Roman" panose="02020603050405020304" pitchFamily="18" charset="0"/>
            </a:endParaRPr>
          </a:p>
        </p:txBody>
      </p:sp>
      <p:sp>
        <p:nvSpPr>
          <p:cNvPr id="5" name="Rectangle 1"/>
          <p:cNvSpPr>
            <a:spLocks noChangeArrowheads="1"/>
          </p:cNvSpPr>
          <p:nvPr/>
        </p:nvSpPr>
        <p:spPr bwMode="auto">
          <a:xfrm>
            <a:off x="4419601" y="4180024"/>
            <a:ext cx="7289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Candara" panose="020E0502030303020204" pitchFamily="34" charset="0"/>
              </a:rPr>
              <a:t>To read the information encoded on a tag, a two-way radio transmitter-receiver (called an interrogator/reader emits a radio-frequency signal in a relatively short range to the tag using an antenna.  In case of passive RFID tag, the RF radiation also provides the energy to the passive RFID tag to communicate.</a:t>
            </a:r>
          </a:p>
          <a:p>
            <a:pPr eaLnBrk="1" hangingPunct="1"/>
            <a:r>
              <a:rPr lang="en-US" altLang="en-US" dirty="0">
                <a:latin typeface="Candara" panose="020E0502030303020204" pitchFamily="34" charset="0"/>
              </a:rPr>
              <a:t> The tag responds with the information written in its memory bank. The interrogator will then transmit the read results to an RFID computer program</a:t>
            </a:r>
            <a:r>
              <a:rPr lang="en-US" altLang="en-US" dirty="0" smtClean="0">
                <a:solidFill>
                  <a:srgbClr val="666666"/>
                </a:solidFill>
              </a:rPr>
              <a:t>.</a:t>
            </a:r>
            <a:endParaRPr lang="en-US" altLang="en-US" dirty="0">
              <a:solidFill>
                <a:srgbClr val="666666"/>
              </a:solidFill>
            </a:endParaRPr>
          </a:p>
        </p:txBody>
      </p:sp>
    </p:spTree>
    <p:extLst>
      <p:ext uri="{BB962C8B-B14F-4D97-AF65-F5344CB8AC3E}">
        <p14:creationId xmlns:p14="http://schemas.microsoft.com/office/powerpoint/2010/main" val="1774998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72894" y="1849616"/>
            <a:ext cx="5094431" cy="4524315"/>
          </a:xfrm>
          <a:prstGeom prst="rect">
            <a:avLst/>
          </a:prstGeom>
          <a:solidFill>
            <a:srgbClr val="FFFFFF"/>
          </a:solidFill>
          <a:ln>
            <a:noFill/>
          </a:ln>
          <a:effectLst/>
          <a:extLst/>
        </p:spPr>
        <p:txBody>
          <a:bodyPr wrap="square" anchor="ctr">
            <a:spAutoFit/>
          </a:bodyPr>
          <a:lstStyle/>
          <a:p>
            <a:pPr eaLnBrk="1" hangingPunct="1">
              <a:defRPr/>
            </a:pPr>
            <a:r>
              <a:rPr lang="en-US" dirty="0"/>
              <a:t>A </a:t>
            </a:r>
            <a:r>
              <a:rPr lang="en-US" b="1" dirty="0"/>
              <a:t>passive RFID tag </a:t>
            </a:r>
            <a:r>
              <a:rPr lang="en-US" dirty="0"/>
              <a:t>that does not contain a battery  will use the interrogator’s radio wave energy to relay its stored information back to the interrogator.</a:t>
            </a:r>
          </a:p>
          <a:p>
            <a:pPr marL="285750" indent="-285750">
              <a:buFont typeface="Arial" pitchFamily="34" charset="0"/>
              <a:buChar char="•"/>
              <a:defRPr/>
            </a:pPr>
            <a:r>
              <a:rPr lang="en-US" b="1" dirty="0">
                <a:solidFill>
                  <a:srgbClr val="000000"/>
                </a:solidFill>
                <a:cs typeface="Times New Roman" pitchFamily="18" charset="0"/>
              </a:rPr>
              <a:t>Disadvantages of a passive RFID tag</a:t>
            </a:r>
            <a:r>
              <a:rPr lang="en-US" dirty="0">
                <a:solidFill>
                  <a:srgbClr val="000000"/>
                </a:solidFill>
                <a:cs typeface="Times New Roman" pitchFamily="18" charset="0"/>
              </a:rPr>
              <a:t>:</a:t>
            </a:r>
          </a:p>
          <a:p>
            <a:pPr marL="742950" lvl="1" indent="-285750">
              <a:buFont typeface="Arial" pitchFamily="34" charset="0"/>
              <a:buChar char="•"/>
              <a:defRPr/>
            </a:pPr>
            <a:r>
              <a:rPr lang="en-US" dirty="0">
                <a:solidFill>
                  <a:srgbClr val="000000"/>
                </a:solidFill>
                <a:cs typeface="Times New Roman" pitchFamily="18" charset="0"/>
              </a:rPr>
              <a:t>Can be read only at very short distances, typically a few feet at most. This greatly limits many applications.</a:t>
            </a:r>
          </a:p>
          <a:p>
            <a:pPr marL="742950" lvl="1" indent="-285750">
              <a:buFont typeface="Arial" pitchFamily="34" charset="0"/>
              <a:buChar char="•"/>
              <a:defRPr/>
            </a:pPr>
            <a:r>
              <a:rPr lang="en-US" dirty="0">
                <a:solidFill>
                  <a:srgbClr val="000000"/>
                </a:solidFill>
                <a:cs typeface="Times New Roman" pitchFamily="18" charset="0"/>
              </a:rPr>
              <a:t>It may not be possible to include sensors that can use electricity for power.</a:t>
            </a:r>
          </a:p>
          <a:p>
            <a:pPr marL="285750" indent="-285750">
              <a:buFont typeface="Arial" pitchFamily="34" charset="0"/>
              <a:buChar char="•"/>
              <a:defRPr/>
            </a:pPr>
            <a:r>
              <a:rPr lang="en-US" b="1" dirty="0">
                <a:solidFill>
                  <a:srgbClr val="000000"/>
                </a:solidFill>
              </a:rPr>
              <a:t>Advantages of a passive RFID tag</a:t>
            </a:r>
            <a:r>
              <a:rPr lang="en-US" dirty="0">
                <a:solidFill>
                  <a:srgbClr val="000000"/>
                </a:solidFill>
              </a:rPr>
              <a:t>:</a:t>
            </a:r>
          </a:p>
          <a:p>
            <a:pPr marL="742950" lvl="1" indent="-285750">
              <a:buFont typeface="Arial" pitchFamily="34" charset="0"/>
              <a:buChar char="•"/>
              <a:defRPr/>
            </a:pPr>
            <a:r>
              <a:rPr lang="en-US" dirty="0">
                <a:solidFill>
                  <a:srgbClr val="000000"/>
                </a:solidFill>
              </a:rPr>
              <a:t>Functions without a battery and have a useful life of twenty years +.</a:t>
            </a:r>
          </a:p>
          <a:p>
            <a:pPr marL="742950" lvl="1" indent="-285750">
              <a:buFont typeface="Arial" pitchFamily="34" charset="0"/>
              <a:buChar char="•"/>
              <a:defRPr/>
            </a:pPr>
            <a:r>
              <a:rPr lang="en-US" dirty="0">
                <a:solidFill>
                  <a:srgbClr val="000000"/>
                </a:solidFill>
              </a:rPr>
              <a:t>Less expensive to manufacture</a:t>
            </a:r>
          </a:p>
          <a:p>
            <a:pPr marL="742950" lvl="1" indent="-285750">
              <a:buFont typeface="Arial" pitchFamily="34" charset="0"/>
              <a:buChar char="•"/>
              <a:defRPr/>
            </a:pPr>
            <a:r>
              <a:rPr lang="en-US" dirty="0">
                <a:solidFill>
                  <a:srgbClr val="000000"/>
                </a:solidFill>
              </a:rPr>
              <a:t>Much smaller (size of a grain of rice). These tags have almost unlimited applications in consumer goods and other areas.</a:t>
            </a:r>
            <a:endParaRPr lang="en-US" sz="2800" dirty="0"/>
          </a:p>
        </p:txBody>
      </p:sp>
      <p:sp>
        <p:nvSpPr>
          <p:cNvPr id="12291" name="Rectangle 2"/>
          <p:cNvSpPr>
            <a:spLocks noChangeArrowheads="1"/>
          </p:cNvSpPr>
          <p:nvPr/>
        </p:nvSpPr>
        <p:spPr bwMode="auto">
          <a:xfrm>
            <a:off x="2944669" y="62320"/>
            <a:ext cx="3706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dirty="0">
                <a:solidFill>
                  <a:srgbClr val="000000"/>
                </a:solidFill>
                <a:cs typeface="Times New Roman" panose="02020603050405020304" pitchFamily="18" charset="0"/>
              </a:rPr>
              <a:t> </a:t>
            </a:r>
            <a:r>
              <a:rPr lang="en-US" altLang="en-US" sz="3200" b="1" dirty="0">
                <a:solidFill>
                  <a:srgbClr val="000000"/>
                </a:solidFill>
                <a:cs typeface="Times New Roman" panose="02020603050405020304" pitchFamily="18" charset="0"/>
              </a:rPr>
              <a:t>Passive RFID Tag</a:t>
            </a:r>
            <a:endParaRPr lang="en-US" altLang="en-US" sz="3200" dirty="0">
              <a:latin typeface="Candara" panose="020E0502030303020204" pitchFamily="34" charset="0"/>
            </a:endParaRPr>
          </a:p>
        </p:txBody>
      </p:sp>
      <p:sp>
        <p:nvSpPr>
          <p:cNvPr id="5" name="Rectangle 1"/>
          <p:cNvSpPr>
            <a:spLocks noChangeArrowheads="1"/>
          </p:cNvSpPr>
          <p:nvPr/>
        </p:nvSpPr>
        <p:spPr bwMode="auto">
          <a:xfrm>
            <a:off x="5486400" y="1849616"/>
            <a:ext cx="6296026" cy="4247317"/>
          </a:xfrm>
          <a:prstGeom prst="rect">
            <a:avLst/>
          </a:prstGeom>
          <a:solidFill>
            <a:srgbClr val="FFFFFF"/>
          </a:solidFill>
          <a:ln>
            <a:noFill/>
          </a:ln>
          <a:effectLst/>
          <a:extLst/>
        </p:spPr>
        <p:txBody>
          <a:bodyPr wrap="square" anchor="ctr">
            <a:spAutoFit/>
          </a:bodyPr>
          <a:lstStyle/>
          <a:p>
            <a:pPr>
              <a:defRPr/>
            </a:pPr>
            <a:r>
              <a:rPr lang="en-US" dirty="0"/>
              <a:t>An </a:t>
            </a:r>
            <a:r>
              <a:rPr lang="en-US" b="1" dirty="0"/>
              <a:t>active </a:t>
            </a:r>
            <a:r>
              <a:rPr lang="en-US" b="1" dirty="0" smtClean="0"/>
              <a:t>RFID tag</a:t>
            </a:r>
            <a:r>
              <a:rPr lang="en-US" dirty="0" smtClean="0"/>
              <a:t> </a:t>
            </a:r>
            <a:r>
              <a:rPr lang="en-US" dirty="0"/>
              <a:t>is equipped with a battery that can be used as a partial or complete source of power for the tag's circuitry and antenna. Some active tags contain replaceable batteries for years of use; others are sealed units. </a:t>
            </a:r>
          </a:p>
          <a:p>
            <a:pPr marL="285750" indent="-285750">
              <a:buFont typeface="Arial" pitchFamily="34" charset="0"/>
              <a:buChar char="•"/>
              <a:defRPr/>
            </a:pPr>
            <a:r>
              <a:rPr lang="en-US" b="1" dirty="0" bmk="">
                <a:solidFill>
                  <a:srgbClr val="000000"/>
                </a:solidFill>
              </a:rPr>
              <a:t>Disadvantages of an active RFID tag</a:t>
            </a:r>
            <a:r>
              <a:rPr lang="en-US" dirty="0" bmk="">
                <a:solidFill>
                  <a:srgbClr val="000000"/>
                </a:solidFill>
              </a:rPr>
              <a:t>:</a:t>
            </a:r>
          </a:p>
          <a:p>
            <a:pPr marL="742950" lvl="1" indent="-285750">
              <a:buFont typeface="Arial" pitchFamily="34" charset="0"/>
              <a:buChar char="•"/>
              <a:defRPr/>
            </a:pPr>
            <a:r>
              <a:rPr lang="en-US" dirty="0" bmk="">
                <a:solidFill>
                  <a:srgbClr val="000000"/>
                </a:solidFill>
              </a:rPr>
              <a:t>Cannot function without battery power, which limits the lifetime of the tag.</a:t>
            </a:r>
          </a:p>
          <a:p>
            <a:pPr marL="742950" lvl="1" indent="-285750">
              <a:buFont typeface="Arial" pitchFamily="34" charset="0"/>
              <a:buChar char="•"/>
              <a:defRPr/>
            </a:pPr>
            <a:r>
              <a:rPr lang="en-US" dirty="0" bmk="">
                <a:solidFill>
                  <a:srgbClr val="000000"/>
                </a:solidFill>
              </a:rPr>
              <a:t>Typically more expensive.</a:t>
            </a:r>
          </a:p>
          <a:p>
            <a:pPr marL="742950" lvl="1" indent="-285750">
              <a:buFont typeface="Arial" pitchFamily="34" charset="0"/>
              <a:buChar char="•"/>
              <a:defRPr/>
            </a:pPr>
            <a:r>
              <a:rPr lang="en-US" dirty="0" bmk="">
                <a:solidFill>
                  <a:srgbClr val="000000"/>
                </a:solidFill>
              </a:rPr>
              <a:t>Is physically larger, which may limit applications.</a:t>
            </a:r>
          </a:p>
          <a:p>
            <a:pPr marL="742950" lvl="1" indent="-285750">
              <a:buFont typeface="Arial" pitchFamily="34" charset="0"/>
              <a:buChar char="•"/>
              <a:defRPr/>
            </a:pPr>
            <a:r>
              <a:rPr lang="en-US" dirty="0" bmk="">
                <a:solidFill>
                  <a:srgbClr val="000000"/>
                </a:solidFill>
              </a:rPr>
              <a:t>Higher cost for maintenance if the batteries are replaced.</a:t>
            </a:r>
          </a:p>
          <a:p>
            <a:pPr marL="742950" lvl="1" indent="-285750">
              <a:buFont typeface="Arial" pitchFamily="34" charset="0"/>
              <a:buChar char="•"/>
              <a:defRPr/>
            </a:pPr>
            <a:r>
              <a:rPr lang="en-US" dirty="0" bmk="">
                <a:solidFill>
                  <a:srgbClr val="000000"/>
                </a:solidFill>
              </a:rPr>
              <a:t>Battery outages can result in expensive misreads.</a:t>
            </a:r>
          </a:p>
          <a:p>
            <a:pPr marL="285750" indent="-285750">
              <a:buFont typeface="Arial" pitchFamily="34" charset="0"/>
              <a:buChar char="•"/>
              <a:defRPr/>
            </a:pPr>
            <a:r>
              <a:rPr lang="en-US" b="1" dirty="0" bmk="">
                <a:solidFill>
                  <a:srgbClr val="000000"/>
                </a:solidFill>
              </a:rPr>
              <a:t>Advantages of an active RFID tag</a:t>
            </a:r>
            <a:r>
              <a:rPr lang="en-US" dirty="0" bmk="">
                <a:solidFill>
                  <a:srgbClr val="000000"/>
                </a:solidFill>
              </a:rPr>
              <a:t>:</a:t>
            </a:r>
          </a:p>
          <a:p>
            <a:pPr marL="742950" lvl="1" indent="-285750">
              <a:buFont typeface="Arial" pitchFamily="34" charset="0"/>
              <a:buChar char="•"/>
              <a:defRPr/>
            </a:pPr>
            <a:r>
              <a:rPr lang="en-US" dirty="0" bmk="">
                <a:solidFill>
                  <a:srgbClr val="000000"/>
                </a:solidFill>
              </a:rPr>
              <a:t>Can be read at distances of one hundred feet or more, greatly improving the utility of the device.</a:t>
            </a:r>
          </a:p>
          <a:p>
            <a:pPr marL="742950" lvl="1" indent="-285750">
              <a:buFont typeface="Arial" pitchFamily="34" charset="0"/>
              <a:buChar char="•"/>
              <a:defRPr/>
            </a:pPr>
            <a:r>
              <a:rPr lang="en-US" dirty="0" bmk="">
                <a:solidFill>
                  <a:srgbClr val="000000"/>
                </a:solidFill>
              </a:rPr>
              <a:t>May have other sensors that can use electricity for power.</a:t>
            </a:r>
            <a:endParaRPr lang="en-US" dirty="0"/>
          </a:p>
        </p:txBody>
      </p:sp>
      <p:sp>
        <p:nvSpPr>
          <p:cNvPr id="4" name="Rectangle 3"/>
          <p:cNvSpPr/>
          <p:nvPr/>
        </p:nvSpPr>
        <p:spPr>
          <a:xfrm>
            <a:off x="3060411" y="641828"/>
            <a:ext cx="4851977" cy="1015663"/>
          </a:xfrm>
          <a:prstGeom prst="rect">
            <a:avLst/>
          </a:prstGeom>
        </p:spPr>
        <p:txBody>
          <a:bodyPr wrap="square">
            <a:spAutoFit/>
          </a:bodyPr>
          <a:lstStyle/>
          <a:p>
            <a:pPr>
              <a:defRPr/>
            </a:pPr>
            <a:r>
              <a:rPr lang="en-US" sz="2000" dirty="0"/>
              <a:t>There are two types of RFID tags: </a:t>
            </a:r>
          </a:p>
          <a:p>
            <a:pPr marL="285750" indent="-285750">
              <a:buFont typeface="Arial" pitchFamily="34" charset="0"/>
              <a:buChar char="•"/>
              <a:defRPr/>
            </a:pPr>
            <a:r>
              <a:rPr lang="en-US" sz="2000" dirty="0"/>
              <a:t>Passive or non-battery powered RFID tag</a:t>
            </a:r>
          </a:p>
          <a:p>
            <a:pPr marL="285750" indent="-285750">
              <a:buFont typeface="Arial" pitchFamily="34" charset="0"/>
              <a:buChar char="•"/>
              <a:defRPr/>
            </a:pPr>
            <a:r>
              <a:rPr lang="en-US" sz="2000" dirty="0"/>
              <a:t>Active or battery powered RFID tag</a:t>
            </a:r>
            <a:endParaRPr lang="en-US" sz="2000" dirty="0"/>
          </a:p>
        </p:txBody>
      </p:sp>
    </p:spTree>
    <p:extLst>
      <p:ext uri="{BB962C8B-B14F-4D97-AF65-F5344CB8AC3E}">
        <p14:creationId xmlns:p14="http://schemas.microsoft.com/office/powerpoint/2010/main" val="303777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3277" y="136067"/>
            <a:ext cx="8688023" cy="461665"/>
          </a:xfrm>
          <a:prstGeom prst="rect">
            <a:avLst/>
          </a:prstGeom>
        </p:spPr>
        <p:txBody>
          <a:bodyPr wrap="square">
            <a:spAutoFit/>
          </a:bodyPr>
          <a:lstStyle/>
          <a:p>
            <a:r>
              <a:rPr lang="en-US" sz="2400" dirty="0"/>
              <a:t>http://blog.atlasrfidstore.com/what-is-rfid-used-for-in-applications</a:t>
            </a:r>
          </a:p>
        </p:txBody>
      </p:sp>
      <p:pic>
        <p:nvPicPr>
          <p:cNvPr id="3" name="Picture 2"/>
          <p:cNvPicPr>
            <a:picLocks noChangeAspect="1"/>
          </p:cNvPicPr>
          <p:nvPr/>
        </p:nvPicPr>
        <p:blipFill>
          <a:blip r:embed="rId2"/>
          <a:stretch>
            <a:fillRect/>
          </a:stretch>
        </p:blipFill>
        <p:spPr>
          <a:xfrm>
            <a:off x="217777" y="577994"/>
            <a:ext cx="2639723" cy="2010997"/>
          </a:xfrm>
          <a:prstGeom prst="rect">
            <a:avLst/>
          </a:prstGeom>
        </p:spPr>
      </p:pic>
      <p:pic>
        <p:nvPicPr>
          <p:cNvPr id="4" name="Picture 3"/>
          <p:cNvPicPr>
            <a:picLocks noChangeAspect="1"/>
          </p:cNvPicPr>
          <p:nvPr/>
        </p:nvPicPr>
        <p:blipFill>
          <a:blip r:embed="rId3"/>
          <a:stretch>
            <a:fillRect/>
          </a:stretch>
        </p:blipFill>
        <p:spPr>
          <a:xfrm>
            <a:off x="2992994" y="623300"/>
            <a:ext cx="2514817" cy="1645661"/>
          </a:xfrm>
          <a:prstGeom prst="rect">
            <a:avLst/>
          </a:prstGeom>
        </p:spPr>
      </p:pic>
      <p:pic>
        <p:nvPicPr>
          <p:cNvPr id="5" name="Picture 4"/>
          <p:cNvPicPr>
            <a:picLocks noChangeAspect="1"/>
          </p:cNvPicPr>
          <p:nvPr/>
        </p:nvPicPr>
        <p:blipFill>
          <a:blip r:embed="rId4"/>
          <a:stretch>
            <a:fillRect/>
          </a:stretch>
        </p:blipFill>
        <p:spPr>
          <a:xfrm>
            <a:off x="5792931" y="623299"/>
            <a:ext cx="2351259" cy="1645661"/>
          </a:xfrm>
          <a:prstGeom prst="rect">
            <a:avLst/>
          </a:prstGeom>
        </p:spPr>
      </p:pic>
      <p:pic>
        <p:nvPicPr>
          <p:cNvPr id="7" name="Picture 6"/>
          <p:cNvPicPr>
            <a:picLocks noChangeAspect="1"/>
          </p:cNvPicPr>
          <p:nvPr/>
        </p:nvPicPr>
        <p:blipFill>
          <a:blip r:embed="rId5"/>
          <a:stretch>
            <a:fillRect/>
          </a:stretch>
        </p:blipFill>
        <p:spPr>
          <a:xfrm>
            <a:off x="8612467" y="623299"/>
            <a:ext cx="2467154" cy="1856554"/>
          </a:xfrm>
          <a:prstGeom prst="rect">
            <a:avLst/>
          </a:prstGeom>
        </p:spPr>
      </p:pic>
      <p:pic>
        <p:nvPicPr>
          <p:cNvPr id="8" name="Picture 7"/>
          <p:cNvPicPr>
            <a:picLocks noChangeAspect="1"/>
          </p:cNvPicPr>
          <p:nvPr/>
        </p:nvPicPr>
        <p:blipFill>
          <a:blip r:embed="rId6"/>
          <a:stretch>
            <a:fillRect/>
          </a:stretch>
        </p:blipFill>
        <p:spPr>
          <a:xfrm>
            <a:off x="304388" y="2663679"/>
            <a:ext cx="2630138" cy="1796254"/>
          </a:xfrm>
          <a:prstGeom prst="rect">
            <a:avLst/>
          </a:prstGeom>
        </p:spPr>
      </p:pic>
      <p:pic>
        <p:nvPicPr>
          <p:cNvPr id="10" name="Picture 9"/>
          <p:cNvPicPr>
            <a:picLocks noChangeAspect="1"/>
          </p:cNvPicPr>
          <p:nvPr/>
        </p:nvPicPr>
        <p:blipFill>
          <a:blip r:embed="rId7"/>
          <a:stretch>
            <a:fillRect/>
          </a:stretch>
        </p:blipFill>
        <p:spPr>
          <a:xfrm>
            <a:off x="2992994" y="2734182"/>
            <a:ext cx="2674793" cy="1742809"/>
          </a:xfrm>
          <a:prstGeom prst="rect">
            <a:avLst/>
          </a:prstGeom>
        </p:spPr>
      </p:pic>
      <p:pic>
        <p:nvPicPr>
          <p:cNvPr id="11" name="Picture 10"/>
          <p:cNvPicPr>
            <a:picLocks noChangeAspect="1"/>
          </p:cNvPicPr>
          <p:nvPr/>
        </p:nvPicPr>
        <p:blipFill>
          <a:blip r:embed="rId8"/>
          <a:stretch>
            <a:fillRect/>
          </a:stretch>
        </p:blipFill>
        <p:spPr>
          <a:xfrm>
            <a:off x="5726255" y="2593176"/>
            <a:ext cx="2598425" cy="1937260"/>
          </a:xfrm>
          <a:prstGeom prst="rect">
            <a:avLst/>
          </a:prstGeom>
        </p:spPr>
      </p:pic>
      <p:pic>
        <p:nvPicPr>
          <p:cNvPr id="12" name="Picture 11"/>
          <p:cNvPicPr>
            <a:picLocks noChangeAspect="1"/>
          </p:cNvPicPr>
          <p:nvPr/>
        </p:nvPicPr>
        <p:blipFill>
          <a:blip r:embed="rId9"/>
          <a:stretch>
            <a:fillRect/>
          </a:stretch>
        </p:blipFill>
        <p:spPr>
          <a:xfrm>
            <a:off x="8611733" y="2613242"/>
            <a:ext cx="3066617" cy="1994790"/>
          </a:xfrm>
          <a:prstGeom prst="rect">
            <a:avLst/>
          </a:prstGeom>
        </p:spPr>
      </p:pic>
      <p:pic>
        <p:nvPicPr>
          <p:cNvPr id="13" name="Picture 12"/>
          <p:cNvPicPr>
            <a:picLocks noChangeAspect="1"/>
          </p:cNvPicPr>
          <p:nvPr/>
        </p:nvPicPr>
        <p:blipFill>
          <a:blip r:embed="rId10"/>
          <a:stretch>
            <a:fillRect/>
          </a:stretch>
        </p:blipFill>
        <p:spPr>
          <a:xfrm>
            <a:off x="217777" y="4522278"/>
            <a:ext cx="2716749" cy="2038531"/>
          </a:xfrm>
          <a:prstGeom prst="rect">
            <a:avLst/>
          </a:prstGeom>
        </p:spPr>
      </p:pic>
      <p:pic>
        <p:nvPicPr>
          <p:cNvPr id="14" name="Picture 13"/>
          <p:cNvPicPr>
            <a:picLocks noChangeAspect="1"/>
          </p:cNvPicPr>
          <p:nvPr/>
        </p:nvPicPr>
        <p:blipFill>
          <a:blip r:embed="rId11"/>
          <a:stretch>
            <a:fillRect/>
          </a:stretch>
        </p:blipFill>
        <p:spPr>
          <a:xfrm>
            <a:off x="2992993" y="4530436"/>
            <a:ext cx="2616345" cy="2030373"/>
          </a:xfrm>
          <a:prstGeom prst="rect">
            <a:avLst/>
          </a:prstGeom>
        </p:spPr>
      </p:pic>
      <p:pic>
        <p:nvPicPr>
          <p:cNvPr id="15" name="Picture 14"/>
          <p:cNvPicPr>
            <a:picLocks noChangeAspect="1"/>
          </p:cNvPicPr>
          <p:nvPr/>
        </p:nvPicPr>
        <p:blipFill>
          <a:blip r:embed="rId12"/>
          <a:stretch>
            <a:fillRect/>
          </a:stretch>
        </p:blipFill>
        <p:spPr>
          <a:xfrm>
            <a:off x="5792930" y="4653121"/>
            <a:ext cx="2531749" cy="1945580"/>
          </a:xfrm>
          <a:prstGeom prst="rect">
            <a:avLst/>
          </a:prstGeom>
        </p:spPr>
      </p:pic>
      <p:pic>
        <p:nvPicPr>
          <p:cNvPr id="16" name="Picture 15"/>
          <p:cNvPicPr>
            <a:picLocks noChangeAspect="1"/>
          </p:cNvPicPr>
          <p:nvPr/>
        </p:nvPicPr>
        <p:blipFill>
          <a:blip r:embed="rId13"/>
          <a:stretch>
            <a:fillRect/>
          </a:stretch>
        </p:blipFill>
        <p:spPr>
          <a:xfrm>
            <a:off x="8728364" y="4824549"/>
            <a:ext cx="2680854" cy="1881748"/>
          </a:xfrm>
          <a:prstGeom prst="rect">
            <a:avLst/>
          </a:prstGeom>
        </p:spPr>
      </p:pic>
    </p:spTree>
    <p:extLst>
      <p:ext uri="{BB962C8B-B14F-4D97-AF65-F5344CB8AC3E}">
        <p14:creationId xmlns:p14="http://schemas.microsoft.com/office/powerpoint/2010/main" val="388817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a:xfrm>
            <a:off x="371475" y="1066800"/>
            <a:ext cx="11458575" cy="4876800"/>
          </a:xfrm>
        </p:spPr>
        <p:txBody>
          <a:bodyPr>
            <a:normAutofit fontScale="92500"/>
          </a:bodyPr>
          <a:lstStyle/>
          <a:p>
            <a:pPr>
              <a:defRPr/>
            </a:pPr>
            <a:r>
              <a:rPr lang="en-US" sz="1800" dirty="0"/>
              <a:t>NFC</a:t>
            </a:r>
            <a:r>
              <a:rPr lang="en-US" altLang="en-US" sz="1800" dirty="0"/>
              <a:t> is an offshoot of RFID with the exception that NFC is designed for use by devices within close proximity to each </a:t>
            </a:r>
            <a:r>
              <a:rPr lang="en-US" altLang="en-US" sz="1800" dirty="0" smtClean="0"/>
              <a:t>other.</a:t>
            </a:r>
            <a:endParaRPr lang="en-US" altLang="en-US" sz="1800" dirty="0"/>
          </a:p>
          <a:p>
            <a:pPr eaLnBrk="1" hangingPunct="1">
              <a:buFont typeface="Arial" panose="020B0604020202020204" pitchFamily="34" charset="0"/>
              <a:buChar char="•"/>
              <a:defRPr/>
            </a:pPr>
            <a:r>
              <a:rPr lang="en-US" altLang="en-US" sz="1800" dirty="0" smtClean="0"/>
              <a:t>NFC </a:t>
            </a:r>
            <a:r>
              <a:rPr lang="en-US" altLang="en-US" sz="1800" dirty="0"/>
              <a:t>is a short range high frequency wireless technology that carry secure two-way interactions between electronic devices</a:t>
            </a:r>
            <a:r>
              <a:rPr lang="en-US" altLang="en-US" sz="1800" dirty="0" smtClean="0"/>
              <a:t>.</a:t>
            </a:r>
          </a:p>
          <a:p>
            <a:pPr>
              <a:defRPr/>
            </a:pPr>
            <a:r>
              <a:rPr lang="en-US" altLang="en-US" sz="1800" dirty="0">
                <a:cs typeface="Arial" panose="020B0604020202020204" pitchFamily="34" charset="0"/>
              </a:rPr>
              <a:t>NFC </a:t>
            </a:r>
            <a:r>
              <a:rPr lang="en-US" sz="1800" dirty="0"/>
              <a:t>utilizes electromagnetic radio fields while technologies such as Bluetooth and Wi-Fi focus on radio transmissions instead</a:t>
            </a:r>
            <a:r>
              <a:rPr lang="en-US" sz="1800" dirty="0" smtClean="0"/>
              <a:t>.</a:t>
            </a:r>
            <a:endParaRPr lang="en-US" altLang="en-US" sz="1800" dirty="0"/>
          </a:p>
          <a:p>
            <a:pPr eaLnBrk="1" hangingPunct="1">
              <a:buFont typeface="Arial" panose="020B0604020202020204" pitchFamily="34" charset="0"/>
              <a:buChar char="•"/>
              <a:defRPr/>
            </a:pPr>
            <a:r>
              <a:rPr lang="en-US" altLang="en-US" sz="1800" dirty="0"/>
              <a:t>NFC provides contact or contactless communication in a proximity of 1 – 4  centimeters and up to 10 centimeters.</a:t>
            </a:r>
          </a:p>
          <a:p>
            <a:pPr eaLnBrk="1" hangingPunct="1">
              <a:buFont typeface="Arial" panose="020B0604020202020204" pitchFamily="34" charset="0"/>
              <a:buChar char="•"/>
              <a:defRPr/>
            </a:pPr>
            <a:r>
              <a:rPr lang="en-US" altLang="en-US" sz="1800" dirty="0"/>
              <a:t>NFC is mainly aimed for mobile or handheld devices.</a:t>
            </a:r>
          </a:p>
          <a:p>
            <a:pPr eaLnBrk="1" hangingPunct="1">
              <a:buFont typeface="Arial" panose="020B0604020202020204" pitchFamily="34" charset="0"/>
              <a:buChar char="•"/>
              <a:defRPr/>
            </a:pPr>
            <a:r>
              <a:rPr lang="en-US" altLang="en-US" sz="1800" dirty="0">
                <a:cs typeface="Arial" panose="020B0604020202020204" pitchFamily="34" charset="0"/>
              </a:rPr>
              <a:t>NFC allows communication between: </a:t>
            </a:r>
          </a:p>
          <a:p>
            <a:pPr lvl="1" eaLnBrk="1" hangingPunct="1">
              <a:buFont typeface="Arial" panose="020B0604020202020204" pitchFamily="34" charset="0"/>
              <a:buChar char="•"/>
              <a:defRPr/>
            </a:pPr>
            <a:r>
              <a:rPr lang="en-US" altLang="en-US" sz="1600" dirty="0">
                <a:cs typeface="Arial" panose="020B0604020202020204" pitchFamily="34" charset="0"/>
              </a:rPr>
              <a:t>Two powered (active) devices</a:t>
            </a:r>
          </a:p>
          <a:p>
            <a:pPr lvl="1" eaLnBrk="1" hangingPunct="1">
              <a:buFont typeface="Arial" panose="020B0604020202020204" pitchFamily="34" charset="0"/>
              <a:buChar char="•"/>
              <a:defRPr/>
            </a:pPr>
            <a:r>
              <a:rPr lang="en-US" altLang="en-US" sz="1600" dirty="0">
                <a:cs typeface="Arial" panose="020B0604020202020204" pitchFamily="34" charset="0"/>
              </a:rPr>
              <a:t>Powered and non self-powered (passive) devices. </a:t>
            </a:r>
            <a:endParaRPr lang="en-US" sz="1800" dirty="0" smtClean="0"/>
          </a:p>
          <a:p>
            <a:pPr eaLnBrk="1" hangingPunct="1">
              <a:buFont typeface="Arial" panose="020B0604020202020204" pitchFamily="34" charset="0"/>
              <a:buChar char="•"/>
              <a:defRPr/>
            </a:pPr>
            <a:r>
              <a:rPr lang="en-US" altLang="en-US" sz="1800" dirty="0" smtClean="0">
                <a:cs typeface="Arial" panose="020B0604020202020204" pitchFamily="34" charset="0"/>
              </a:rPr>
              <a:t>NFC </a:t>
            </a:r>
            <a:r>
              <a:rPr lang="en-US" altLang="en-US" sz="1800" dirty="0">
                <a:cs typeface="Arial" panose="020B0604020202020204" pitchFamily="34" charset="0"/>
              </a:rPr>
              <a:t>offers the ultimate in security and convenience, and makes new interactions possible</a:t>
            </a:r>
            <a:r>
              <a:rPr lang="en-US" altLang="en-US" sz="1800" dirty="0" smtClean="0">
                <a:cs typeface="Arial" panose="020B0604020202020204" pitchFamily="34" charset="0"/>
              </a:rPr>
              <a:t>.</a:t>
            </a:r>
          </a:p>
          <a:p>
            <a:pPr marL="285750" indent="-285750">
              <a:defRPr/>
            </a:pPr>
            <a:r>
              <a:rPr lang="en-US" sz="1800" dirty="0" smtClean="0"/>
              <a:t>NFC </a:t>
            </a:r>
            <a:r>
              <a:rPr lang="en-US" sz="1800" dirty="0"/>
              <a:t>combines the interface of a smartcard and a reader into a single device that allows two-way communication between endpoints, where RFID system was one-way only.</a:t>
            </a:r>
          </a:p>
          <a:p>
            <a:pPr marL="285750" indent="-285750">
              <a:defRPr/>
            </a:pPr>
            <a:r>
              <a:rPr lang="en-US" sz="1800" dirty="0"/>
              <a:t>NFC devices operate at 13.56MHz, with a bandwidth 14kHz. </a:t>
            </a:r>
          </a:p>
          <a:p>
            <a:pPr marL="285750" indent="-285750">
              <a:defRPr/>
            </a:pPr>
            <a:r>
              <a:rPr lang="en-US" sz="1800" dirty="0"/>
              <a:t>NFC supports data rates: 106, 212 and 424 Kbits/s</a:t>
            </a:r>
          </a:p>
          <a:p>
            <a:pPr marL="285750" indent="-285750">
              <a:defRPr/>
            </a:pPr>
            <a:r>
              <a:rPr lang="en-US" sz="1800" dirty="0"/>
              <a:t>For two devices to communicate using NFC, one device must have an NFC reader/writer and one must have an NFC Tag.</a:t>
            </a:r>
          </a:p>
          <a:p>
            <a:pPr eaLnBrk="1" hangingPunct="1">
              <a:buFont typeface="Arial" panose="020B0604020202020204" pitchFamily="34" charset="0"/>
              <a:buChar char="•"/>
              <a:defRPr/>
            </a:pPr>
            <a:endParaRPr lang="en-US" altLang="en-US" sz="1800" dirty="0"/>
          </a:p>
        </p:txBody>
      </p:sp>
      <p:sp>
        <p:nvSpPr>
          <p:cNvPr id="14339" name="Title 2"/>
          <p:cNvSpPr>
            <a:spLocks noGrp="1"/>
          </p:cNvSpPr>
          <p:nvPr>
            <p:ph type="title"/>
          </p:nvPr>
        </p:nvSpPr>
        <p:spPr>
          <a:xfrm>
            <a:off x="3705225" y="280988"/>
            <a:ext cx="3124200" cy="728662"/>
          </a:xfrm>
        </p:spPr>
        <p:txBody>
          <a:bodyPr>
            <a:normAutofit/>
          </a:bodyPr>
          <a:lstStyle/>
          <a:p>
            <a:pPr eaLnBrk="1" hangingPunct="1"/>
            <a:r>
              <a:rPr lang="en-US" altLang="en-US" sz="3200" dirty="0"/>
              <a:t>What is NFC?</a:t>
            </a:r>
          </a:p>
        </p:txBody>
      </p:sp>
    </p:spTree>
    <p:extLst>
      <p:ext uri="{BB962C8B-B14F-4D97-AF65-F5344CB8AC3E}">
        <p14:creationId xmlns:p14="http://schemas.microsoft.com/office/powerpoint/2010/main" val="429410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94061243"/>
              </p:ext>
            </p:extLst>
          </p:nvPr>
        </p:nvGraphicFramePr>
        <p:xfrm>
          <a:off x="584199" y="660686"/>
          <a:ext cx="10972801" cy="5971254"/>
        </p:xfrm>
        <a:graphic>
          <a:graphicData uri="http://schemas.openxmlformats.org/drawingml/2006/table">
            <a:tbl>
              <a:tblPr firstRow="1" bandRow="1">
                <a:tableStyleId>{5C22544A-7EE6-4342-B048-85BDC9FD1C3A}</a:tableStyleId>
              </a:tblPr>
              <a:tblGrid>
                <a:gridCol w="889001"/>
                <a:gridCol w="10083800"/>
              </a:tblGrid>
              <a:tr h="432154">
                <a:tc>
                  <a:txBody>
                    <a:bodyPr/>
                    <a:lstStyle/>
                    <a:p>
                      <a:r>
                        <a:rPr lang="en-US" dirty="0" smtClean="0"/>
                        <a:t>Year</a:t>
                      </a:r>
                      <a:endParaRPr lang="en-US" dirty="0"/>
                    </a:p>
                  </a:txBody>
                  <a:tcPr/>
                </a:tc>
                <a:tc>
                  <a:txBody>
                    <a:bodyPr/>
                    <a:lstStyle/>
                    <a:p>
                      <a:r>
                        <a:rPr lang="en-US" dirty="0" smtClean="0"/>
                        <a:t>Event</a:t>
                      </a:r>
                      <a:endParaRPr lang="en-US" dirty="0"/>
                    </a:p>
                  </a:txBody>
                  <a:tcPr/>
                </a:tc>
              </a:tr>
              <a:tr h="418460">
                <a:tc>
                  <a:txBody>
                    <a:bodyPr/>
                    <a:lstStyle/>
                    <a:p>
                      <a:r>
                        <a:rPr lang="en-US" dirty="0" smtClean="0"/>
                        <a:t>1983</a:t>
                      </a:r>
                      <a:endParaRPr lang="en-US" dirty="0"/>
                    </a:p>
                  </a:txBody>
                  <a:tcPr/>
                </a:tc>
                <a:tc>
                  <a:txBody>
                    <a:bodyPr/>
                    <a:lstStyle/>
                    <a:p>
                      <a:r>
                        <a:rPr lang="en-US" dirty="0" smtClean="0"/>
                        <a:t>The first patent</a:t>
                      </a:r>
                      <a:r>
                        <a:rPr lang="en-US" baseline="0" dirty="0" smtClean="0"/>
                        <a:t> to be associated with RFID was granted to Charles Walton</a:t>
                      </a:r>
                      <a:endParaRPr lang="en-US" dirty="0"/>
                    </a:p>
                  </a:txBody>
                  <a:tcPr/>
                </a:tc>
              </a:tr>
              <a:tr h="354895">
                <a:tc>
                  <a:txBody>
                    <a:bodyPr/>
                    <a:lstStyle/>
                    <a:p>
                      <a:r>
                        <a:rPr lang="en-US" dirty="0" smtClean="0"/>
                        <a:t>2002</a:t>
                      </a:r>
                      <a:endParaRPr lang="en-US" dirty="0"/>
                    </a:p>
                  </a:txBody>
                  <a:tcPr/>
                </a:tc>
                <a:tc>
                  <a:txBody>
                    <a:bodyPr/>
                    <a:lstStyle/>
                    <a:p>
                      <a:r>
                        <a:rPr lang="en-US" dirty="0" smtClean="0"/>
                        <a:t>NXP Semiconductor</a:t>
                      </a:r>
                      <a:r>
                        <a:rPr lang="en-US" baseline="0" dirty="0" smtClean="0"/>
                        <a:t>s and Sony co-invent NFC</a:t>
                      </a:r>
                      <a:endParaRPr lang="en-US" dirty="0"/>
                    </a:p>
                  </a:txBody>
                  <a:tcPr/>
                </a:tc>
              </a:tr>
              <a:tr h="354895">
                <a:tc>
                  <a:txBody>
                    <a:bodyPr/>
                    <a:lstStyle/>
                    <a:p>
                      <a:r>
                        <a:rPr lang="en-US" dirty="0" smtClean="0"/>
                        <a:t>2004</a:t>
                      </a:r>
                      <a:endParaRPr lang="en-US" dirty="0"/>
                    </a:p>
                  </a:txBody>
                  <a:tcPr/>
                </a:tc>
                <a:tc>
                  <a:txBody>
                    <a:bodyPr/>
                    <a:lstStyle/>
                    <a:p>
                      <a:r>
                        <a:rPr lang="en-US" dirty="0" smtClean="0"/>
                        <a:t>Nokia, Phillips and Sony established the NFC forum</a:t>
                      </a:r>
                      <a:endParaRPr lang="en-US" dirty="0"/>
                    </a:p>
                  </a:txBody>
                  <a:tcPr/>
                </a:tc>
              </a:tr>
              <a:tr h="354895">
                <a:tc>
                  <a:txBody>
                    <a:bodyPr/>
                    <a:lstStyle/>
                    <a:p>
                      <a:r>
                        <a:rPr lang="en-US" dirty="0" smtClean="0"/>
                        <a:t>2006</a:t>
                      </a:r>
                      <a:endParaRPr lang="en-US" dirty="0"/>
                    </a:p>
                  </a:txBody>
                  <a:tcPr/>
                </a:tc>
                <a:tc>
                  <a:txBody>
                    <a:bodyPr/>
                    <a:lstStyle/>
                    <a:p>
                      <a:r>
                        <a:rPr lang="en-US" dirty="0" smtClean="0"/>
                        <a:t>Initial specifications for NFC Forum Tags and “Smart Poster” records</a:t>
                      </a:r>
                      <a:endParaRPr lang="en-US" dirty="0"/>
                    </a:p>
                  </a:txBody>
                  <a:tcPr/>
                </a:tc>
              </a:tr>
              <a:tr h="354895">
                <a:tc>
                  <a:txBody>
                    <a:bodyPr/>
                    <a:lstStyle/>
                    <a:p>
                      <a:r>
                        <a:rPr lang="en-US" dirty="0" smtClean="0"/>
                        <a:t>2006</a:t>
                      </a:r>
                      <a:endParaRPr lang="en-US" dirty="0"/>
                    </a:p>
                  </a:txBody>
                  <a:tcPr/>
                </a:tc>
                <a:tc>
                  <a:txBody>
                    <a:bodyPr/>
                    <a:lstStyle/>
                    <a:p>
                      <a:r>
                        <a:rPr lang="en-US" dirty="0" smtClean="0"/>
                        <a:t>Nokia launches the first NFC phone</a:t>
                      </a:r>
                      <a:r>
                        <a:rPr lang="en-US" baseline="0" dirty="0" smtClean="0"/>
                        <a:t> (Nokia 6131)</a:t>
                      </a:r>
                      <a:endParaRPr lang="en-US" dirty="0"/>
                    </a:p>
                  </a:txBody>
                  <a:tcPr/>
                </a:tc>
              </a:tr>
              <a:tr h="354895">
                <a:tc>
                  <a:txBody>
                    <a:bodyPr/>
                    <a:lstStyle/>
                    <a:p>
                      <a:r>
                        <a:rPr lang="en-US" dirty="0" smtClean="0"/>
                        <a:t>2009</a:t>
                      </a:r>
                      <a:endParaRPr lang="en-US" dirty="0"/>
                    </a:p>
                  </a:txBody>
                  <a:tcPr/>
                </a:tc>
                <a:tc>
                  <a:txBody>
                    <a:bodyPr/>
                    <a:lstStyle/>
                    <a:p>
                      <a:r>
                        <a:rPr lang="en-US" dirty="0" smtClean="0"/>
                        <a:t>NFC Forum releases Peer-to-Peer standards</a:t>
                      </a:r>
                      <a:endParaRPr lang="en-US" dirty="0"/>
                    </a:p>
                  </a:txBody>
                  <a:tcPr/>
                </a:tc>
              </a:tr>
              <a:tr h="354895">
                <a:tc>
                  <a:txBody>
                    <a:bodyPr/>
                    <a:lstStyle/>
                    <a:p>
                      <a:r>
                        <a:rPr lang="en-US" dirty="0" smtClean="0"/>
                        <a:t>2010</a:t>
                      </a:r>
                      <a:endParaRPr lang="en-US" dirty="0"/>
                    </a:p>
                  </a:txBody>
                  <a:tcPr/>
                </a:tc>
                <a:tc>
                  <a:txBody>
                    <a:bodyPr/>
                    <a:lstStyle/>
                    <a:p>
                      <a:r>
                        <a:rPr lang="en-US" dirty="0" smtClean="0"/>
                        <a:t>Samsung, Nexus 5:</a:t>
                      </a:r>
                      <a:r>
                        <a:rPr lang="en-US" baseline="0" dirty="0" smtClean="0"/>
                        <a:t> First Android NFC phone shown</a:t>
                      </a:r>
                      <a:endParaRPr lang="en-US" dirty="0"/>
                    </a:p>
                  </a:txBody>
                  <a:tcPr/>
                </a:tc>
              </a:tr>
              <a:tr h="354895">
                <a:tc>
                  <a:txBody>
                    <a:bodyPr/>
                    <a:lstStyle/>
                    <a:p>
                      <a:r>
                        <a:rPr lang="en-US" dirty="0" smtClean="0"/>
                        <a:t>2010</a:t>
                      </a:r>
                      <a:endParaRPr lang="en-US" dirty="0"/>
                    </a:p>
                  </a:txBody>
                  <a:tcPr/>
                </a:tc>
                <a:tc>
                  <a:txBody>
                    <a:bodyPr/>
                    <a:lstStyle/>
                    <a:p>
                      <a:r>
                        <a:rPr lang="en-US" dirty="0" smtClean="0"/>
                        <a:t>AT&amp;T,</a:t>
                      </a:r>
                      <a:r>
                        <a:rPr lang="en-US" baseline="0" dirty="0" smtClean="0"/>
                        <a:t> Verizon, T-Mobile announces </a:t>
                      </a:r>
                      <a:r>
                        <a:rPr lang="en-US" baseline="0" dirty="0" err="1" smtClean="0"/>
                        <a:t>Softcard</a:t>
                      </a:r>
                      <a:r>
                        <a:rPr lang="en-US" baseline="0" dirty="0" smtClean="0"/>
                        <a:t> mobile payment joint venture</a:t>
                      </a:r>
                      <a:endParaRPr lang="en-US" dirty="0"/>
                    </a:p>
                  </a:txBody>
                  <a:tcPr/>
                </a:tc>
              </a:tr>
              <a:tr h="354895">
                <a:tc>
                  <a:txBody>
                    <a:bodyPr/>
                    <a:lstStyle/>
                    <a:p>
                      <a:r>
                        <a:rPr lang="en-US" dirty="0" smtClean="0"/>
                        <a:t>2011</a:t>
                      </a:r>
                      <a:endParaRPr lang="en-US" dirty="0"/>
                    </a:p>
                  </a:txBody>
                  <a:tcPr/>
                </a:tc>
                <a:tc>
                  <a:txBody>
                    <a:bodyPr/>
                    <a:lstStyle/>
                    <a:p>
                      <a:r>
                        <a:rPr lang="en-US" dirty="0" smtClean="0"/>
                        <a:t>Google I/O “How to NFC” demonstrates</a:t>
                      </a:r>
                      <a:r>
                        <a:rPr lang="en-US" baseline="0" dirty="0" smtClean="0"/>
                        <a:t> NFC to initiates a game and to share a contact, URL, app, video, …</a:t>
                      </a:r>
                      <a:endParaRPr lang="en-US" dirty="0"/>
                    </a:p>
                  </a:txBody>
                  <a:tcPr/>
                </a:tc>
              </a:tr>
              <a:tr h="354895">
                <a:tc>
                  <a:txBody>
                    <a:bodyPr/>
                    <a:lstStyle/>
                    <a:p>
                      <a:r>
                        <a:rPr lang="en-US" dirty="0" smtClean="0"/>
                        <a:t>2011</a:t>
                      </a:r>
                      <a:endParaRPr lang="en-US" dirty="0"/>
                    </a:p>
                  </a:txBody>
                  <a:tcPr/>
                </a:tc>
                <a:tc>
                  <a:txBody>
                    <a:bodyPr/>
                    <a:lstStyle/>
                    <a:p>
                      <a:r>
                        <a:rPr lang="en-US" dirty="0" smtClean="0"/>
                        <a:t>RIM</a:t>
                      </a:r>
                      <a:r>
                        <a:rPr lang="en-US" baseline="0" dirty="0" smtClean="0"/>
                        <a:t> is 1</a:t>
                      </a:r>
                      <a:r>
                        <a:rPr lang="en-US" baseline="30000" dirty="0" smtClean="0"/>
                        <a:t>st</a:t>
                      </a:r>
                      <a:r>
                        <a:rPr lang="en-US" baseline="0" dirty="0" smtClean="0"/>
                        <a:t> company for its devices is certified by </a:t>
                      </a:r>
                      <a:r>
                        <a:rPr lang="en-US" baseline="0" dirty="0" err="1" smtClean="0"/>
                        <a:t>Mastercard</a:t>
                      </a:r>
                      <a:r>
                        <a:rPr lang="en-US" baseline="0" dirty="0" smtClean="0"/>
                        <a:t> worldwide, the functionality of </a:t>
                      </a:r>
                      <a:r>
                        <a:rPr lang="en-US" baseline="0" dirty="0" err="1" smtClean="0"/>
                        <a:t>PayPass</a:t>
                      </a:r>
                      <a:endParaRPr lang="en-US" dirty="0"/>
                    </a:p>
                  </a:txBody>
                  <a:tcPr/>
                </a:tc>
              </a:tr>
              <a:tr h="354895">
                <a:tc>
                  <a:txBody>
                    <a:bodyPr/>
                    <a:lstStyle/>
                    <a:p>
                      <a:r>
                        <a:rPr lang="en-US" dirty="0" smtClean="0"/>
                        <a:t>2012</a:t>
                      </a:r>
                      <a:endParaRPr lang="en-US" dirty="0"/>
                    </a:p>
                  </a:txBody>
                  <a:tcPr/>
                </a:tc>
                <a:tc>
                  <a:txBody>
                    <a:bodyPr/>
                    <a:lstStyle/>
                    <a:p>
                      <a:r>
                        <a:rPr lang="en-US" dirty="0" smtClean="0"/>
                        <a:t>Samsung introduces </a:t>
                      </a:r>
                      <a:r>
                        <a:rPr lang="en-US" dirty="0" err="1" smtClean="0"/>
                        <a:t>TecTile</a:t>
                      </a:r>
                      <a:r>
                        <a:rPr lang="en-US" dirty="0" smtClean="0"/>
                        <a:t>,</a:t>
                      </a:r>
                      <a:r>
                        <a:rPr lang="en-US" baseline="0" dirty="0" smtClean="0"/>
                        <a:t> a set of NFC stickers and a companion App for Android to read/write </a:t>
                      </a:r>
                      <a:r>
                        <a:rPr lang="en-US" baseline="0" dirty="0" err="1" smtClean="0"/>
                        <a:t>TecTile</a:t>
                      </a:r>
                      <a:endParaRPr lang="en-US" dirty="0"/>
                    </a:p>
                  </a:txBody>
                  <a:tcPr/>
                </a:tc>
              </a:tr>
              <a:tr h="354895">
                <a:tc>
                  <a:txBody>
                    <a:bodyPr/>
                    <a:lstStyle/>
                    <a:p>
                      <a:r>
                        <a:rPr lang="en-US" dirty="0" smtClean="0"/>
                        <a:t>2012</a:t>
                      </a:r>
                      <a:endParaRPr lang="en-US" dirty="0"/>
                    </a:p>
                  </a:txBody>
                  <a:tcPr/>
                </a:tc>
                <a:tc>
                  <a:txBody>
                    <a:bodyPr/>
                    <a:lstStyle/>
                    <a:p>
                      <a:r>
                        <a:rPr lang="en-US" dirty="0" smtClean="0"/>
                        <a:t>Sony introduces “Smart Tags” using</a:t>
                      </a:r>
                      <a:r>
                        <a:rPr lang="en-US" baseline="0" dirty="0" smtClean="0"/>
                        <a:t> NFC technology to </a:t>
                      </a:r>
                      <a:r>
                        <a:rPr lang="en-US" baseline="0" dirty="0" err="1" smtClean="0"/>
                        <a:t>chab</a:t>
                      </a:r>
                      <a:r>
                        <a:rPr lang="en-US" baseline="0" dirty="0" smtClean="0"/>
                        <a:t>=</a:t>
                      </a:r>
                      <a:r>
                        <a:rPr lang="en-US" baseline="0" dirty="0" err="1" smtClean="0"/>
                        <a:t>nge</a:t>
                      </a:r>
                      <a:r>
                        <a:rPr lang="en-US" baseline="0" dirty="0" smtClean="0"/>
                        <a:t> modes and profiles on Sony smart phone</a:t>
                      </a:r>
                      <a:endParaRPr lang="en-US" dirty="0"/>
                    </a:p>
                  </a:txBody>
                  <a:tcPr/>
                </a:tc>
              </a:tr>
              <a:tr h="354895">
                <a:tc>
                  <a:txBody>
                    <a:bodyPr/>
                    <a:lstStyle/>
                    <a:p>
                      <a:r>
                        <a:rPr lang="en-US" dirty="0" smtClean="0"/>
                        <a:t>2012</a:t>
                      </a:r>
                      <a:endParaRPr lang="en-US" dirty="0"/>
                    </a:p>
                  </a:txBody>
                  <a:tcPr/>
                </a:tc>
                <a:tc>
                  <a:txBody>
                    <a:bodyPr/>
                    <a:lstStyle/>
                    <a:p>
                      <a:r>
                        <a:rPr lang="en-US" dirty="0" smtClean="0"/>
                        <a:t>Wired US is the 1</a:t>
                      </a:r>
                      <a:r>
                        <a:rPr lang="en-US" baseline="30000" dirty="0" smtClean="0"/>
                        <a:t>st</a:t>
                      </a:r>
                      <a:r>
                        <a:rPr lang="en-US" dirty="0" smtClean="0"/>
                        <a:t> mass market publication to feature NFC</a:t>
                      </a:r>
                      <a:r>
                        <a:rPr lang="en-US" baseline="0" dirty="0" smtClean="0"/>
                        <a:t> enable advertisements</a:t>
                      </a:r>
                      <a:endParaRPr lang="en-US" dirty="0"/>
                    </a:p>
                  </a:txBody>
                  <a:tcPr/>
                </a:tc>
              </a:tr>
              <a:tr h="354895">
                <a:tc>
                  <a:txBody>
                    <a:bodyPr/>
                    <a:lstStyle/>
                    <a:p>
                      <a:r>
                        <a:rPr lang="en-US" dirty="0" smtClean="0"/>
                        <a:t>2013</a:t>
                      </a:r>
                      <a:endParaRPr lang="en-US" dirty="0"/>
                    </a:p>
                  </a:txBody>
                  <a:tcPr/>
                </a:tc>
                <a:tc>
                  <a:txBody>
                    <a:bodyPr/>
                    <a:lstStyle/>
                    <a:p>
                      <a:r>
                        <a:rPr lang="en-US" dirty="0" smtClean="0"/>
                        <a:t>Samsung and Vise announces major partnership</a:t>
                      </a:r>
                      <a:r>
                        <a:rPr lang="en-US" baseline="0" dirty="0" smtClean="0"/>
                        <a:t> to develop mobile payments</a:t>
                      </a:r>
                      <a:endParaRPr lang="en-US" dirty="0"/>
                    </a:p>
                  </a:txBody>
                  <a:tcPr/>
                </a:tc>
              </a:tr>
              <a:tr h="354895">
                <a:tc>
                  <a:txBody>
                    <a:bodyPr/>
                    <a:lstStyle/>
                    <a:p>
                      <a:r>
                        <a:rPr lang="en-US" dirty="0" smtClean="0"/>
                        <a:t>2014</a:t>
                      </a:r>
                      <a:endParaRPr lang="en-US" dirty="0"/>
                    </a:p>
                  </a:txBody>
                  <a:tcPr/>
                </a:tc>
                <a:tc>
                  <a:txBody>
                    <a:bodyPr/>
                    <a:lstStyle/>
                    <a:p>
                      <a:r>
                        <a:rPr lang="en-US" dirty="0" smtClean="0"/>
                        <a:t>Apple introduces iPhone 6</a:t>
                      </a:r>
                      <a:r>
                        <a:rPr lang="en-US" baseline="0" dirty="0" smtClean="0"/>
                        <a:t> with Apple Pay using NFC </a:t>
                      </a:r>
                      <a:r>
                        <a:rPr lang="en-US" baseline="0" dirty="0" err="1" smtClean="0"/>
                        <a:t>Tecnology</a:t>
                      </a:r>
                      <a:endParaRPr lang="en-US" dirty="0"/>
                    </a:p>
                  </a:txBody>
                  <a:tcPr/>
                </a:tc>
              </a:tr>
            </a:tbl>
          </a:graphicData>
        </a:graphic>
      </p:graphicFrame>
      <p:sp>
        <p:nvSpPr>
          <p:cNvPr id="4" name="Title 2"/>
          <p:cNvSpPr txBox="1">
            <a:spLocks/>
          </p:cNvSpPr>
          <p:nvPr/>
        </p:nvSpPr>
        <p:spPr>
          <a:xfrm>
            <a:off x="2076449" y="127286"/>
            <a:ext cx="8267700" cy="431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smtClean="0"/>
              <a:t>NFC Time Line</a:t>
            </a:r>
            <a:endParaRPr lang="en-US" altLang="en-US" sz="3600" dirty="0"/>
          </a:p>
        </p:txBody>
      </p:sp>
    </p:spTree>
    <p:extLst>
      <p:ext uri="{BB962C8B-B14F-4D97-AF65-F5344CB8AC3E}">
        <p14:creationId xmlns:p14="http://schemas.microsoft.com/office/powerpoint/2010/main" val="3831986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txBox="1">
            <a:spLocks/>
          </p:cNvSpPr>
          <p:nvPr/>
        </p:nvSpPr>
        <p:spPr bwMode="auto">
          <a:xfrm>
            <a:off x="2586588" y="266804"/>
            <a:ext cx="696525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dirty="0" smtClean="0">
                <a:latin typeface="Candara" panose="020E0502030303020204" pitchFamily="34" charset="0"/>
              </a:rPr>
              <a:t>Active and Passive  </a:t>
            </a:r>
            <a:r>
              <a:rPr lang="en-US" altLang="en-US" sz="3600" dirty="0">
                <a:latin typeface="Candara" panose="020E0502030303020204" pitchFamily="34" charset="0"/>
              </a:rPr>
              <a:t>NFC Devices</a:t>
            </a:r>
          </a:p>
        </p:txBody>
      </p:sp>
      <p:sp>
        <p:nvSpPr>
          <p:cNvPr id="18435" name="Rectangle 1"/>
          <p:cNvSpPr>
            <a:spLocks noChangeArrowheads="1"/>
          </p:cNvSpPr>
          <p:nvPr/>
        </p:nvSpPr>
        <p:spPr bwMode="auto">
          <a:xfrm>
            <a:off x="667242" y="3371867"/>
            <a:ext cx="5081154" cy="272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u="sng" dirty="0">
                <a:solidFill>
                  <a:srgbClr val="000000"/>
                </a:solidFill>
                <a:latin typeface="+mn-lt"/>
              </a:rPr>
              <a:t>Active NFC </a:t>
            </a:r>
            <a:r>
              <a:rPr lang="en-US" altLang="en-US" dirty="0">
                <a:solidFill>
                  <a:srgbClr val="000000"/>
                </a:solidFill>
                <a:latin typeface="+mn-lt"/>
              </a:rPr>
              <a:t>device usually a microcontroller based like a </a:t>
            </a:r>
            <a:r>
              <a:rPr lang="en-US" altLang="en-US" u="sng" dirty="0">
                <a:solidFill>
                  <a:srgbClr val="000000"/>
                </a:solidFill>
                <a:latin typeface="+mn-lt"/>
              </a:rPr>
              <a:t>NFC enabled smartphone</a:t>
            </a:r>
            <a:r>
              <a:rPr lang="en-US" altLang="en-US" dirty="0">
                <a:solidFill>
                  <a:srgbClr val="000000"/>
                </a:solidFill>
                <a:latin typeface="+mn-lt"/>
              </a:rPr>
              <a:t>, would not only be able to collect information from NFC tags, but it would also be able to exchange information with other compatible phones or devices and could even alter the information on the NFC tag if authorized to make such changes.</a:t>
            </a:r>
          </a:p>
          <a:p>
            <a:pPr eaLnBrk="1" hangingPunct="1">
              <a:spcBef>
                <a:spcPct val="50000"/>
              </a:spcBef>
            </a:pPr>
            <a:r>
              <a:rPr lang="en-US" altLang="en-US" u="sng" dirty="0">
                <a:solidFill>
                  <a:srgbClr val="000000"/>
                </a:solidFill>
                <a:latin typeface="+mn-lt"/>
              </a:rPr>
              <a:t>NFC reader </a:t>
            </a:r>
            <a:r>
              <a:rPr lang="en-US" altLang="en-US" dirty="0">
                <a:solidFill>
                  <a:srgbClr val="000000"/>
                </a:solidFill>
                <a:latin typeface="+mn-lt"/>
              </a:rPr>
              <a:t>continuously emits RF carrier signals and keeps observing the received RF signals for data.</a:t>
            </a:r>
          </a:p>
        </p:txBody>
      </p:sp>
      <p:sp>
        <p:nvSpPr>
          <p:cNvPr id="6" name="Rectangle 1"/>
          <p:cNvSpPr>
            <a:spLocks noChangeArrowheads="1"/>
          </p:cNvSpPr>
          <p:nvPr/>
        </p:nvSpPr>
        <p:spPr bwMode="auto">
          <a:xfrm>
            <a:off x="6400800" y="3510367"/>
            <a:ext cx="528839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u="sng" dirty="0">
                <a:solidFill>
                  <a:srgbClr val="000000"/>
                </a:solidFill>
                <a:latin typeface="+mn-lt"/>
              </a:rPr>
              <a:t>A passive device</a:t>
            </a:r>
            <a:r>
              <a:rPr lang="en-US" altLang="en-US" dirty="0">
                <a:solidFill>
                  <a:srgbClr val="000000"/>
                </a:solidFill>
                <a:latin typeface="+mn-lt"/>
              </a:rPr>
              <a:t>, such as an </a:t>
            </a:r>
            <a:r>
              <a:rPr lang="en-US" altLang="en-US" u="sng" dirty="0">
                <a:solidFill>
                  <a:srgbClr val="000000"/>
                </a:solidFill>
                <a:latin typeface="+mn-lt"/>
              </a:rPr>
              <a:t>NFC tag</a:t>
            </a:r>
            <a:r>
              <a:rPr lang="en-US" altLang="en-US" dirty="0">
                <a:solidFill>
                  <a:srgbClr val="000000"/>
                </a:solidFill>
                <a:latin typeface="+mn-lt"/>
              </a:rPr>
              <a:t>, contains information that other devices can read but does not read any information itself. NFC tag does not have its own power source. It absorbs energy emitted by the reader(phone) and starts sending modulated information when sufficient energy is acquired from the RF field generated by the reader. Data modulation (0s and 1s) is accomplished by either direct modulation or FSK or Phase modulation.</a:t>
            </a:r>
          </a:p>
        </p:txBody>
      </p:sp>
      <p:pic>
        <p:nvPicPr>
          <p:cNvPr id="4" name="Picture 3"/>
          <p:cNvPicPr>
            <a:picLocks noChangeAspect="1"/>
          </p:cNvPicPr>
          <p:nvPr/>
        </p:nvPicPr>
        <p:blipFill>
          <a:blip r:embed="rId2"/>
          <a:stretch>
            <a:fillRect/>
          </a:stretch>
        </p:blipFill>
        <p:spPr>
          <a:xfrm>
            <a:off x="875132" y="807525"/>
            <a:ext cx="10814063" cy="2591051"/>
          </a:xfrm>
          <a:prstGeom prst="rect">
            <a:avLst/>
          </a:prstGeom>
        </p:spPr>
      </p:pic>
      <p:sp>
        <p:nvSpPr>
          <p:cNvPr id="5" name="Rectangle 4"/>
          <p:cNvSpPr/>
          <p:nvPr/>
        </p:nvSpPr>
        <p:spPr>
          <a:xfrm>
            <a:off x="440389" y="6095690"/>
            <a:ext cx="11370611" cy="369332"/>
          </a:xfrm>
          <a:prstGeom prst="rect">
            <a:avLst/>
          </a:prstGeom>
        </p:spPr>
        <p:txBody>
          <a:bodyPr wrap="square">
            <a:spAutoFit/>
          </a:bodyPr>
          <a:lstStyle/>
          <a:p>
            <a:pPr>
              <a:buFont typeface="Arial" panose="020B0604020202020204" pitchFamily="34" charset="0"/>
              <a:buChar char="•"/>
            </a:pPr>
            <a:r>
              <a:rPr lang="en-US" b="1" dirty="0" smtClean="0">
                <a:solidFill>
                  <a:srgbClr val="333333"/>
                </a:solidFill>
              </a:rPr>
              <a:t> Operation:</a:t>
            </a:r>
            <a:r>
              <a:rPr lang="en-US" dirty="0">
                <a:solidFill>
                  <a:srgbClr val="333333"/>
                </a:solidFill>
              </a:rPr>
              <a:t> </a:t>
            </a:r>
            <a:r>
              <a:rPr lang="en-US" dirty="0" smtClean="0">
                <a:solidFill>
                  <a:srgbClr val="333333"/>
                </a:solidFill>
              </a:rPr>
              <a:t>Active device </a:t>
            </a:r>
            <a:r>
              <a:rPr lang="en-US" dirty="0">
                <a:solidFill>
                  <a:srgbClr val="333333"/>
                </a:solidFill>
              </a:rPr>
              <a:t>generates the RF field and the </a:t>
            </a:r>
            <a:r>
              <a:rPr lang="en-US" dirty="0" smtClean="0">
                <a:solidFill>
                  <a:srgbClr val="333333"/>
                </a:solidFill>
              </a:rPr>
              <a:t>passive </a:t>
            </a:r>
            <a:r>
              <a:rPr lang="en-US" dirty="0">
                <a:solidFill>
                  <a:srgbClr val="333333"/>
                </a:solidFill>
              </a:rPr>
              <a:t>device uses the field to power itself and communicate. </a:t>
            </a:r>
            <a:endParaRPr lang="en-US" b="0" i="0" dirty="0">
              <a:solidFill>
                <a:srgbClr val="333333"/>
              </a:solidFill>
              <a:effectLst/>
            </a:endParaRPr>
          </a:p>
        </p:txBody>
      </p:sp>
    </p:spTree>
    <p:extLst>
      <p:ext uri="{BB962C8B-B14F-4D97-AF65-F5344CB8AC3E}">
        <p14:creationId xmlns:p14="http://schemas.microsoft.com/office/powerpoint/2010/main" val="403054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1534</Words>
  <Application>Microsoft Office PowerPoint</Application>
  <PresentationFormat>Widescreen</PresentationFormat>
  <Paragraphs>163</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Candara</vt:lpstr>
      <vt:lpstr>Droid Sans</vt:lpstr>
      <vt:lpstr>Play</vt:lpstr>
      <vt:lpstr>Times New Roman</vt:lpstr>
      <vt:lpstr>Office Theme</vt:lpstr>
      <vt:lpstr>Near Field Communication (NFC)</vt:lpstr>
      <vt:lpstr>PowerPoint Presentation</vt:lpstr>
      <vt:lpstr>PowerPoint Presentation</vt:lpstr>
      <vt:lpstr>PowerPoint Presentation</vt:lpstr>
      <vt:lpstr>PowerPoint Presentation</vt:lpstr>
      <vt:lpstr>PowerPoint Presentation</vt:lpstr>
      <vt:lpstr>What is NFC?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Newport</dc:creator>
  <cp:lastModifiedBy>Tan Nguyen</cp:lastModifiedBy>
  <cp:revision>27</cp:revision>
  <cp:lastPrinted>2016-04-04T16:11:22Z</cp:lastPrinted>
  <dcterms:created xsi:type="dcterms:W3CDTF">2016-04-04T05:57:19Z</dcterms:created>
  <dcterms:modified xsi:type="dcterms:W3CDTF">2016-04-06T23:11:46Z</dcterms:modified>
</cp:coreProperties>
</file>